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4"/>
  </p:notesMasterIdLst>
  <p:sldIdLst>
    <p:sldId id="256" r:id="rId3"/>
    <p:sldId id="272" r:id="rId4"/>
    <p:sldId id="309" r:id="rId5"/>
    <p:sldId id="312" r:id="rId6"/>
    <p:sldId id="310" r:id="rId7"/>
    <p:sldId id="302" r:id="rId8"/>
    <p:sldId id="300" r:id="rId9"/>
    <p:sldId id="323" r:id="rId10"/>
    <p:sldId id="261" r:id="rId11"/>
    <p:sldId id="303" r:id="rId12"/>
    <p:sldId id="288" r:id="rId13"/>
    <p:sldId id="329" r:id="rId14"/>
    <p:sldId id="330" r:id="rId15"/>
    <p:sldId id="307" r:id="rId16"/>
    <p:sldId id="315" r:id="rId17"/>
    <p:sldId id="316" r:id="rId18"/>
    <p:sldId id="308" r:id="rId19"/>
    <p:sldId id="313" r:id="rId20"/>
    <p:sldId id="318" r:id="rId21"/>
    <p:sldId id="332" r:id="rId22"/>
    <p:sldId id="319" r:id="rId23"/>
    <p:sldId id="331" r:id="rId24"/>
    <p:sldId id="333" r:id="rId25"/>
    <p:sldId id="334" r:id="rId26"/>
    <p:sldId id="299" r:id="rId27"/>
    <p:sldId id="335" r:id="rId28"/>
    <p:sldId id="336" r:id="rId29"/>
    <p:sldId id="320" r:id="rId30"/>
    <p:sldId id="321" r:id="rId31"/>
    <p:sldId id="293" r:id="rId32"/>
    <p:sldId id="32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3822" autoAdjust="0"/>
  </p:normalViewPr>
  <p:slideViewPr>
    <p:cSldViewPr snapToGrid="0">
      <p:cViewPr varScale="1">
        <p:scale>
          <a:sx n="103" d="100"/>
          <a:sy n="103" d="100"/>
        </p:scale>
        <p:origin x="-1020" y="-102"/>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notesViewPr>
    <p:cSldViewPr snapToGrid="0">
      <p:cViewPr varScale="1">
        <p:scale>
          <a:sx n="98" d="100"/>
          <a:sy n="98" d="100"/>
        </p:scale>
        <p:origin x="27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B3E55-9F70-4899-8CCE-04B63CB677DD}" type="datetimeFigureOut">
              <a:rPr lang="en-US" smtClean="0"/>
              <a:t>6/27/2019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1348F-986E-4B3F-B12B-3CBD81E1E44A}" type="slidenum">
              <a:rPr lang="en-US" smtClean="0"/>
              <a:t>‹#›</a:t>
            </a:fld>
            <a:endParaRPr lang="en-US"/>
          </a:p>
        </p:txBody>
      </p:sp>
    </p:spTree>
    <p:extLst>
      <p:ext uri="{BB962C8B-B14F-4D97-AF65-F5344CB8AC3E}">
        <p14:creationId xmlns:p14="http://schemas.microsoft.com/office/powerpoint/2010/main" val="219838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1</a:t>
            </a:fld>
            <a:endParaRPr lang="en-US"/>
          </a:p>
        </p:txBody>
      </p:sp>
    </p:spTree>
    <p:extLst>
      <p:ext uri="{BB962C8B-B14F-4D97-AF65-F5344CB8AC3E}">
        <p14:creationId xmlns:p14="http://schemas.microsoft.com/office/powerpoint/2010/main" val="1657516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22</a:t>
            </a:fld>
            <a:endParaRPr lang="en-US"/>
          </a:p>
        </p:txBody>
      </p:sp>
    </p:spTree>
    <p:extLst>
      <p:ext uri="{BB962C8B-B14F-4D97-AF65-F5344CB8AC3E}">
        <p14:creationId xmlns:p14="http://schemas.microsoft.com/office/powerpoint/2010/main" val="26400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23</a:t>
            </a:fld>
            <a:endParaRPr lang="en-US"/>
          </a:p>
        </p:txBody>
      </p:sp>
    </p:spTree>
    <p:extLst>
      <p:ext uri="{BB962C8B-B14F-4D97-AF65-F5344CB8AC3E}">
        <p14:creationId xmlns:p14="http://schemas.microsoft.com/office/powerpoint/2010/main" val="26400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24</a:t>
            </a:fld>
            <a:endParaRPr lang="en-US"/>
          </a:p>
        </p:txBody>
      </p:sp>
    </p:spTree>
    <p:extLst>
      <p:ext uri="{BB962C8B-B14F-4D97-AF65-F5344CB8AC3E}">
        <p14:creationId xmlns:p14="http://schemas.microsoft.com/office/powerpoint/2010/main" val="26400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31</a:t>
            </a:fld>
            <a:endParaRPr lang="en-US"/>
          </a:p>
        </p:txBody>
      </p:sp>
    </p:spTree>
    <p:extLst>
      <p:ext uri="{BB962C8B-B14F-4D97-AF65-F5344CB8AC3E}">
        <p14:creationId xmlns:p14="http://schemas.microsoft.com/office/powerpoint/2010/main" val="168230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Water &amp; Waste water  transport or treatment of municipal or industrial wastewater, or during the production and treatment of drinking water =&gt;butterfly and check valves as well as knife gate valves for the use with very dirty fluids</a:t>
            </a:r>
          </a:p>
          <a:p>
            <a:pPr lvl="0"/>
            <a:r>
              <a:rPr lang="en-US" sz="1200" kern="1200" dirty="0" smtClean="0">
                <a:solidFill>
                  <a:schemeClr val="tx1"/>
                </a:solidFill>
                <a:effectLst/>
                <a:latin typeface="+mn-lt"/>
                <a:ea typeface="+mn-ea"/>
                <a:cs typeface="+mn-cs"/>
              </a:rPr>
              <a:t>Energy   power stations nuclear or fossil-</a:t>
            </a:r>
            <a:r>
              <a:rPr lang="en-US" sz="1200" kern="1200" dirty="0" err="1" smtClean="0">
                <a:solidFill>
                  <a:schemeClr val="tx1"/>
                </a:solidFill>
                <a:effectLst/>
                <a:latin typeface="+mn-lt"/>
                <a:ea typeface="+mn-ea"/>
                <a:cs typeface="+mn-cs"/>
              </a:rPr>
              <a:t>fuelled</a:t>
            </a:r>
            <a:r>
              <a:rPr lang="en-US" sz="1200" kern="1200" dirty="0" smtClean="0">
                <a:solidFill>
                  <a:schemeClr val="tx1"/>
                </a:solidFill>
                <a:effectLst/>
                <a:latin typeface="+mn-lt"/>
                <a:ea typeface="+mn-ea"/>
                <a:cs typeface="+mn-cs"/>
              </a:rPr>
              <a:t>, or when used in plants for renewable energy ,  boiler feed water, condensate, cooling water or coolants=&gt;shut-off and control valves</a:t>
            </a:r>
          </a:p>
          <a:p>
            <a:pPr lvl="0"/>
            <a:r>
              <a:rPr lang="en-US" sz="1200" kern="1200" dirty="0" smtClean="0">
                <a:solidFill>
                  <a:schemeClr val="tx1"/>
                </a:solidFill>
                <a:effectLst/>
                <a:latin typeface="+mn-lt"/>
                <a:ea typeface="+mn-ea"/>
                <a:cs typeface="+mn-cs"/>
              </a:rPr>
              <a:t>Bulk Solids sensitive fluids like milk powder or tea leaves, high abrasive fluids like quartz sand or porcelain slurry =&gt;  Impeller valves and inflatable liners for sensitive products, abrasion-resistant materials like the special coating of polyurethane for abrasive fluids and vibrating valve discs for the prevention of adhesion </a:t>
            </a:r>
          </a:p>
          <a:p>
            <a:pPr lvl="0"/>
            <a:r>
              <a:rPr lang="en-US" sz="1200" kern="1200" dirty="0" smtClean="0">
                <a:solidFill>
                  <a:schemeClr val="tx1"/>
                </a:solidFill>
                <a:effectLst/>
                <a:latin typeface="+mn-lt"/>
                <a:ea typeface="+mn-ea"/>
                <a:cs typeface="+mn-cs"/>
              </a:rPr>
              <a:t>FMCG the gentle handling of the subsidized products is a top priority, components have to meet this requirement by being designed in a way that they do not destroy the product and may not introduce contaminants into the duct system.=&gt;Butterfly valves of the series "</a:t>
            </a:r>
            <a:r>
              <a:rPr lang="en-US" sz="1200" kern="1200" dirty="0" err="1" smtClean="0">
                <a:solidFill>
                  <a:schemeClr val="tx1"/>
                </a:solidFill>
                <a:effectLst/>
                <a:latin typeface="+mn-lt"/>
                <a:ea typeface="+mn-ea"/>
                <a:cs typeface="+mn-cs"/>
              </a:rPr>
              <a:t>Inflas</a:t>
            </a:r>
            <a:r>
              <a:rPr lang="en-US" sz="1200" kern="1200" dirty="0" smtClean="0">
                <a:solidFill>
                  <a:schemeClr val="tx1"/>
                </a:solidFill>
                <a:effectLst/>
                <a:latin typeface="+mn-lt"/>
                <a:ea typeface="+mn-ea"/>
                <a:cs typeface="+mn-cs"/>
              </a:rPr>
              <a:t>" are designed and equipped with a sealing system which is pressed to the disc after the closing operation. This way, the grinding or crushing of the feed-through products is effectively prevented.</a:t>
            </a:r>
          </a:p>
          <a:p>
            <a:pPr lvl="0"/>
            <a:r>
              <a:rPr lang="en-US" sz="1200" kern="1200" dirty="0" smtClean="0">
                <a:solidFill>
                  <a:schemeClr val="tx1"/>
                </a:solidFill>
                <a:effectLst/>
                <a:latin typeface="+mn-lt"/>
                <a:ea typeface="+mn-ea"/>
                <a:cs typeface="+mn-cs"/>
              </a:rPr>
              <a:t>Chemical Industry =&gt;</a:t>
            </a:r>
            <a:r>
              <a:rPr lang="en-US" sz="1200" b="1" kern="1200" dirty="0" smtClean="0">
                <a:solidFill>
                  <a:schemeClr val="tx1"/>
                </a:solidFill>
                <a:effectLst/>
                <a:latin typeface="+mn-lt"/>
                <a:ea typeface="+mn-ea"/>
                <a:cs typeface="+mn-cs"/>
              </a:rPr>
              <a:t>The PAS (Public available specification) 1085</a:t>
            </a:r>
            <a:r>
              <a:rPr lang="en-US" sz="1200" kern="1200" dirty="0" smtClean="0">
                <a:solidFill>
                  <a:schemeClr val="tx1"/>
                </a:solidFill>
                <a:effectLst/>
                <a:latin typeface="+mn-lt"/>
                <a:ea typeface="+mn-ea"/>
                <a:cs typeface="+mn-cs"/>
              </a:rPr>
              <a:t> specifies the delivery conditions for valves, regulating units and process control modules which are used in the chemical industry.</a:t>
            </a:r>
          </a:p>
          <a:p>
            <a:pPr lvl="0"/>
            <a:r>
              <a:rPr lang="en-US" sz="1200" kern="1200" dirty="0" smtClean="0">
                <a:solidFill>
                  <a:schemeClr val="tx1"/>
                </a:solidFill>
                <a:effectLst/>
                <a:latin typeface="+mn-lt"/>
                <a:ea typeface="+mn-ea"/>
                <a:cs typeface="+mn-cs"/>
              </a:rPr>
              <a:t>Pulp &amp; Paper if it is steam, oil, chemicals or rejects, no matter if liquid or viscous, we are able to offer a valve solution for every application in the pulp and paper industry =&gt; Knife Gate-, Butterfly-, Ball- and Sector Valves equipped with tailored actuators and automation technology you will always find a solution to solve the tasks in your application. </a:t>
            </a:r>
          </a:p>
          <a:p>
            <a:pPr lvl="0"/>
            <a:r>
              <a:rPr lang="en-US" sz="1200" kern="1200" dirty="0" smtClean="0">
                <a:solidFill>
                  <a:schemeClr val="tx1"/>
                </a:solidFill>
                <a:effectLst/>
                <a:latin typeface="+mn-lt"/>
                <a:ea typeface="+mn-ea"/>
                <a:cs typeface="+mn-cs"/>
              </a:rPr>
              <a:t>Transport &amp; Haulage the outlet of silo trucks, in the filter system of pools on cruise ships or in the ballast system of tankers- valves and actuators of Ebro are always first choice when quality and reliability are the selection criteria.</a:t>
            </a:r>
          </a:p>
          <a:p>
            <a:pPr lvl="0"/>
            <a:r>
              <a:rPr lang="en-US" sz="1200" kern="1200" dirty="0" smtClean="0">
                <a:solidFill>
                  <a:schemeClr val="tx1"/>
                </a:solidFill>
                <a:effectLst/>
                <a:latin typeface="+mn-lt"/>
                <a:ea typeface="+mn-ea"/>
                <a:cs typeface="+mn-cs"/>
              </a:rPr>
              <a:t>Mining From heavy duty slurry handling to high temperature corrosive applications EBRO has a range of purpose designed </a:t>
            </a:r>
            <a:r>
              <a:rPr lang="en-US" sz="1200" kern="1200" dirty="0" err="1" smtClean="0">
                <a:solidFill>
                  <a:schemeClr val="tx1"/>
                </a:solidFill>
                <a:effectLst/>
                <a:latin typeface="+mn-lt"/>
                <a:ea typeface="+mn-ea"/>
                <a:cs typeface="+mn-cs"/>
              </a:rPr>
              <a:t>knifegate</a:t>
            </a:r>
            <a:r>
              <a:rPr lang="en-US" sz="1200" kern="1200" dirty="0" smtClean="0">
                <a:solidFill>
                  <a:schemeClr val="tx1"/>
                </a:solidFill>
                <a:effectLst/>
                <a:latin typeface="+mn-lt"/>
                <a:ea typeface="+mn-ea"/>
                <a:cs typeface="+mn-cs"/>
              </a:rPr>
              <a:t> and butterfly valves to meet all needs.  The EBRO butterfly valves have set the bench mark for reliable, safe operations in highly corrosive Hydrometallurgical circuits and acid handling</a:t>
            </a:r>
          </a:p>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3</a:t>
            </a:fld>
            <a:endParaRPr lang="en-US"/>
          </a:p>
        </p:txBody>
      </p:sp>
    </p:spTree>
    <p:extLst>
      <p:ext uri="{BB962C8B-B14F-4D97-AF65-F5344CB8AC3E}">
        <p14:creationId xmlns:p14="http://schemas.microsoft.com/office/powerpoint/2010/main" val="340391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Water &amp; Waste water  transport or treatment of municipal or industrial wastewater, or during the production and treatment of drinking water =&gt;butterfly and check valves as well as knife gate valves for the use with very dirty fluids</a:t>
            </a:r>
          </a:p>
          <a:p>
            <a:pPr lvl="0"/>
            <a:r>
              <a:rPr lang="en-US" sz="1200" kern="1200" dirty="0" smtClean="0">
                <a:solidFill>
                  <a:schemeClr val="tx1"/>
                </a:solidFill>
                <a:effectLst/>
                <a:latin typeface="+mn-lt"/>
                <a:ea typeface="+mn-ea"/>
                <a:cs typeface="+mn-cs"/>
              </a:rPr>
              <a:t>Energy   power stations nuclear or fossil-</a:t>
            </a:r>
            <a:r>
              <a:rPr lang="en-US" sz="1200" kern="1200" dirty="0" err="1" smtClean="0">
                <a:solidFill>
                  <a:schemeClr val="tx1"/>
                </a:solidFill>
                <a:effectLst/>
                <a:latin typeface="+mn-lt"/>
                <a:ea typeface="+mn-ea"/>
                <a:cs typeface="+mn-cs"/>
              </a:rPr>
              <a:t>fuelled</a:t>
            </a:r>
            <a:r>
              <a:rPr lang="en-US" sz="1200" kern="1200" dirty="0" smtClean="0">
                <a:solidFill>
                  <a:schemeClr val="tx1"/>
                </a:solidFill>
                <a:effectLst/>
                <a:latin typeface="+mn-lt"/>
                <a:ea typeface="+mn-ea"/>
                <a:cs typeface="+mn-cs"/>
              </a:rPr>
              <a:t>, or when used in plants for renewable energy ,  boiler feed water, condensate, cooling water or coolants=&gt;shut-off and control valves</a:t>
            </a:r>
          </a:p>
          <a:p>
            <a:pPr lvl="0"/>
            <a:r>
              <a:rPr lang="en-US" sz="1200" kern="1200" dirty="0" smtClean="0">
                <a:solidFill>
                  <a:schemeClr val="tx1"/>
                </a:solidFill>
                <a:effectLst/>
                <a:latin typeface="+mn-lt"/>
                <a:ea typeface="+mn-ea"/>
                <a:cs typeface="+mn-cs"/>
              </a:rPr>
              <a:t>Bulk Solids sensitive fluids like milk powder or tea leaves, high abrasive fluids like quartz sand or porcelain slurry =&gt;  Impeller valves and inflatable liners for sensitive products, abrasion-resistant materials like the special coating of polyurethane for abrasive fluids and vibrating valve discs for the prevention of adhesion </a:t>
            </a:r>
          </a:p>
          <a:p>
            <a:pPr lvl="0"/>
            <a:r>
              <a:rPr lang="en-US" sz="1200" kern="1200" dirty="0" smtClean="0">
                <a:solidFill>
                  <a:schemeClr val="tx1"/>
                </a:solidFill>
                <a:effectLst/>
                <a:latin typeface="+mn-lt"/>
                <a:ea typeface="+mn-ea"/>
                <a:cs typeface="+mn-cs"/>
              </a:rPr>
              <a:t>FMCG the gentle handling of the subsidized products is a top priority, components have to meet this requirement by being designed in a way that they do not destroy the product and may not introduce contaminants into the duct system.=&gt;Butterfly valves of the series "</a:t>
            </a:r>
            <a:r>
              <a:rPr lang="en-US" sz="1200" kern="1200" dirty="0" err="1" smtClean="0">
                <a:solidFill>
                  <a:schemeClr val="tx1"/>
                </a:solidFill>
                <a:effectLst/>
                <a:latin typeface="+mn-lt"/>
                <a:ea typeface="+mn-ea"/>
                <a:cs typeface="+mn-cs"/>
              </a:rPr>
              <a:t>Inflas</a:t>
            </a:r>
            <a:r>
              <a:rPr lang="en-US" sz="1200" kern="1200" dirty="0" smtClean="0">
                <a:solidFill>
                  <a:schemeClr val="tx1"/>
                </a:solidFill>
                <a:effectLst/>
                <a:latin typeface="+mn-lt"/>
                <a:ea typeface="+mn-ea"/>
                <a:cs typeface="+mn-cs"/>
              </a:rPr>
              <a:t>" are designed and equipped with a sealing system which is pressed to the disc after the closing operation. This way, the grinding or crushing of the feed-through products is effectively prevented.</a:t>
            </a:r>
          </a:p>
          <a:p>
            <a:pPr lvl="0"/>
            <a:r>
              <a:rPr lang="en-US" sz="1200" kern="1200" dirty="0" smtClean="0">
                <a:solidFill>
                  <a:schemeClr val="tx1"/>
                </a:solidFill>
                <a:effectLst/>
                <a:latin typeface="+mn-lt"/>
                <a:ea typeface="+mn-ea"/>
                <a:cs typeface="+mn-cs"/>
              </a:rPr>
              <a:t>Chemical Industry =&gt;</a:t>
            </a:r>
            <a:r>
              <a:rPr lang="en-US" sz="1200" b="1" kern="1200" dirty="0" smtClean="0">
                <a:solidFill>
                  <a:schemeClr val="tx1"/>
                </a:solidFill>
                <a:effectLst/>
                <a:latin typeface="+mn-lt"/>
                <a:ea typeface="+mn-ea"/>
                <a:cs typeface="+mn-cs"/>
              </a:rPr>
              <a:t>The PAS (Public available specification) 1085</a:t>
            </a:r>
            <a:r>
              <a:rPr lang="en-US" sz="1200" kern="1200" dirty="0" smtClean="0">
                <a:solidFill>
                  <a:schemeClr val="tx1"/>
                </a:solidFill>
                <a:effectLst/>
                <a:latin typeface="+mn-lt"/>
                <a:ea typeface="+mn-ea"/>
                <a:cs typeface="+mn-cs"/>
              </a:rPr>
              <a:t> specifies the delivery conditions for valves, regulating units and process control modules which are used in the chemical industry.</a:t>
            </a:r>
          </a:p>
          <a:p>
            <a:pPr lvl="0"/>
            <a:r>
              <a:rPr lang="en-US" sz="1200" kern="1200" dirty="0" smtClean="0">
                <a:solidFill>
                  <a:schemeClr val="tx1"/>
                </a:solidFill>
                <a:effectLst/>
                <a:latin typeface="+mn-lt"/>
                <a:ea typeface="+mn-ea"/>
                <a:cs typeface="+mn-cs"/>
              </a:rPr>
              <a:t>Pulp &amp; Paper if it is steam, oil, chemicals or rejects, no matter if liquid or viscous, we are able to offer a valve solution for every application in the pulp and paper industry =&gt; Knife Gate-, Butterfly-, Ball- and Sector Valves equipped with tailored actuators and automation technology you will always find a solution to solve the tasks in your application. </a:t>
            </a:r>
          </a:p>
          <a:p>
            <a:pPr lvl="0"/>
            <a:r>
              <a:rPr lang="en-US" sz="1200" kern="1200" dirty="0" smtClean="0">
                <a:solidFill>
                  <a:schemeClr val="tx1"/>
                </a:solidFill>
                <a:effectLst/>
                <a:latin typeface="+mn-lt"/>
                <a:ea typeface="+mn-ea"/>
                <a:cs typeface="+mn-cs"/>
              </a:rPr>
              <a:t>Transport &amp; Haulage the outlet of silo trucks, in the filter system of pools on cruise ships or in the ballast system of tankers- valves and actuators of Ebro are always first choice when quality and reliability are the selection criteria.</a:t>
            </a:r>
          </a:p>
          <a:p>
            <a:pPr lvl="0"/>
            <a:r>
              <a:rPr lang="en-US" sz="1200" kern="1200" dirty="0" smtClean="0">
                <a:solidFill>
                  <a:schemeClr val="tx1"/>
                </a:solidFill>
                <a:effectLst/>
                <a:latin typeface="+mn-lt"/>
                <a:ea typeface="+mn-ea"/>
                <a:cs typeface="+mn-cs"/>
              </a:rPr>
              <a:t>Mining From heavy duty slurry handling to high temperature corrosive applications EBRO has a range of purpose designed </a:t>
            </a:r>
            <a:r>
              <a:rPr lang="en-US" sz="1200" kern="1200" dirty="0" err="1" smtClean="0">
                <a:solidFill>
                  <a:schemeClr val="tx1"/>
                </a:solidFill>
                <a:effectLst/>
                <a:latin typeface="+mn-lt"/>
                <a:ea typeface="+mn-ea"/>
                <a:cs typeface="+mn-cs"/>
              </a:rPr>
              <a:t>knifegate</a:t>
            </a:r>
            <a:r>
              <a:rPr lang="en-US" sz="1200" kern="1200" dirty="0" smtClean="0">
                <a:solidFill>
                  <a:schemeClr val="tx1"/>
                </a:solidFill>
                <a:effectLst/>
                <a:latin typeface="+mn-lt"/>
                <a:ea typeface="+mn-ea"/>
                <a:cs typeface="+mn-cs"/>
              </a:rPr>
              <a:t> and butterfly valves to meet all needs.  The EBRO butterfly valves have set the bench mark for reliable, safe operations in highly corrosive Hydrometallurgical circuits and acid handling</a:t>
            </a:r>
          </a:p>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4</a:t>
            </a:fld>
            <a:endParaRPr lang="en-US"/>
          </a:p>
        </p:txBody>
      </p:sp>
    </p:spTree>
    <p:extLst>
      <p:ext uri="{BB962C8B-B14F-4D97-AF65-F5344CB8AC3E}">
        <p14:creationId xmlns:p14="http://schemas.microsoft.com/office/powerpoint/2010/main" val="31593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Water &amp; Waste water  transport or treatment of municipal or industrial wastewater, or during the production and treatment of drinking water =&gt;butterfly and check valves as well as knife gate valves for the use with very dirty fluids</a:t>
            </a:r>
          </a:p>
          <a:p>
            <a:pPr lvl="0"/>
            <a:r>
              <a:rPr lang="en-US" sz="1200" kern="1200" dirty="0" smtClean="0">
                <a:solidFill>
                  <a:schemeClr val="tx1"/>
                </a:solidFill>
                <a:effectLst/>
                <a:latin typeface="+mn-lt"/>
                <a:ea typeface="+mn-ea"/>
                <a:cs typeface="+mn-cs"/>
              </a:rPr>
              <a:t>Energy   power stations nuclear or fossil-</a:t>
            </a:r>
            <a:r>
              <a:rPr lang="en-US" sz="1200" kern="1200" dirty="0" err="1" smtClean="0">
                <a:solidFill>
                  <a:schemeClr val="tx1"/>
                </a:solidFill>
                <a:effectLst/>
                <a:latin typeface="+mn-lt"/>
                <a:ea typeface="+mn-ea"/>
                <a:cs typeface="+mn-cs"/>
              </a:rPr>
              <a:t>fuelled</a:t>
            </a:r>
            <a:r>
              <a:rPr lang="en-US" sz="1200" kern="1200" dirty="0" smtClean="0">
                <a:solidFill>
                  <a:schemeClr val="tx1"/>
                </a:solidFill>
                <a:effectLst/>
                <a:latin typeface="+mn-lt"/>
                <a:ea typeface="+mn-ea"/>
                <a:cs typeface="+mn-cs"/>
              </a:rPr>
              <a:t>, or when used in plants for renewable energy ,  boiler feed water, condensate, cooling water or coolants=&gt;shut-off and control valves</a:t>
            </a:r>
          </a:p>
          <a:p>
            <a:pPr lvl="0"/>
            <a:r>
              <a:rPr lang="en-US" sz="1200" kern="1200" dirty="0" smtClean="0">
                <a:solidFill>
                  <a:schemeClr val="tx1"/>
                </a:solidFill>
                <a:effectLst/>
                <a:latin typeface="+mn-lt"/>
                <a:ea typeface="+mn-ea"/>
                <a:cs typeface="+mn-cs"/>
              </a:rPr>
              <a:t>Bulk Solids sensitive fluids like milk powder or tea leaves, high abrasive fluids like quartz sand or porcelain slurry =&gt;  Impeller valves and inflatable liners for sensitive products, abrasion-resistant materials like the special coating of polyurethane for abrasive fluids and vibrating valve discs for the prevention of adhesion </a:t>
            </a:r>
          </a:p>
          <a:p>
            <a:pPr lvl="0"/>
            <a:r>
              <a:rPr lang="en-US" sz="1200" kern="1200" dirty="0" smtClean="0">
                <a:solidFill>
                  <a:schemeClr val="tx1"/>
                </a:solidFill>
                <a:effectLst/>
                <a:latin typeface="+mn-lt"/>
                <a:ea typeface="+mn-ea"/>
                <a:cs typeface="+mn-cs"/>
              </a:rPr>
              <a:t>FMCG the gentle handling of the subsidized products is a top priority, components have to meet this requirement by being designed in a way that they do not destroy the product and may not introduce contaminants into the duct system.=&gt;Butterfly valves of the series "</a:t>
            </a:r>
            <a:r>
              <a:rPr lang="en-US" sz="1200" kern="1200" dirty="0" err="1" smtClean="0">
                <a:solidFill>
                  <a:schemeClr val="tx1"/>
                </a:solidFill>
                <a:effectLst/>
                <a:latin typeface="+mn-lt"/>
                <a:ea typeface="+mn-ea"/>
                <a:cs typeface="+mn-cs"/>
              </a:rPr>
              <a:t>Inflas</a:t>
            </a:r>
            <a:r>
              <a:rPr lang="en-US" sz="1200" kern="1200" dirty="0" smtClean="0">
                <a:solidFill>
                  <a:schemeClr val="tx1"/>
                </a:solidFill>
                <a:effectLst/>
                <a:latin typeface="+mn-lt"/>
                <a:ea typeface="+mn-ea"/>
                <a:cs typeface="+mn-cs"/>
              </a:rPr>
              <a:t>" are designed and equipped with a sealing system which is pressed to the disc after the closing operation. This way, the grinding or crushing of the feed-through products is effectively prevented.</a:t>
            </a:r>
          </a:p>
          <a:p>
            <a:pPr lvl="0"/>
            <a:r>
              <a:rPr lang="en-US" sz="1200" kern="1200" dirty="0" smtClean="0">
                <a:solidFill>
                  <a:schemeClr val="tx1"/>
                </a:solidFill>
                <a:effectLst/>
                <a:latin typeface="+mn-lt"/>
                <a:ea typeface="+mn-ea"/>
                <a:cs typeface="+mn-cs"/>
              </a:rPr>
              <a:t>Chemical Industry =&gt;</a:t>
            </a:r>
            <a:r>
              <a:rPr lang="en-US" sz="1200" b="1" kern="1200" dirty="0" smtClean="0">
                <a:solidFill>
                  <a:schemeClr val="tx1"/>
                </a:solidFill>
                <a:effectLst/>
                <a:latin typeface="+mn-lt"/>
                <a:ea typeface="+mn-ea"/>
                <a:cs typeface="+mn-cs"/>
              </a:rPr>
              <a:t>The PAS (Public available specification) 1085</a:t>
            </a:r>
            <a:r>
              <a:rPr lang="en-US" sz="1200" kern="1200" dirty="0" smtClean="0">
                <a:solidFill>
                  <a:schemeClr val="tx1"/>
                </a:solidFill>
                <a:effectLst/>
                <a:latin typeface="+mn-lt"/>
                <a:ea typeface="+mn-ea"/>
                <a:cs typeface="+mn-cs"/>
              </a:rPr>
              <a:t> specifies the delivery conditions for valves, regulating units and process control modules which are used in the chemical industry.</a:t>
            </a:r>
          </a:p>
          <a:p>
            <a:pPr lvl="0"/>
            <a:r>
              <a:rPr lang="en-US" sz="1200" kern="1200" dirty="0" smtClean="0">
                <a:solidFill>
                  <a:schemeClr val="tx1"/>
                </a:solidFill>
                <a:effectLst/>
                <a:latin typeface="+mn-lt"/>
                <a:ea typeface="+mn-ea"/>
                <a:cs typeface="+mn-cs"/>
              </a:rPr>
              <a:t>Pulp &amp; Paper if it is steam, oil, chemicals or rejects, no matter if liquid or viscous, we are able to offer a valve solution for every application in the pulp and paper industry =&gt; Knife Gate-, Butterfly-, Ball- and Sector Valves equipped with tailored actuators and automation technology you will always find a solution to solve the tasks in your application. </a:t>
            </a:r>
          </a:p>
          <a:p>
            <a:pPr lvl="0"/>
            <a:r>
              <a:rPr lang="en-US" sz="1200" kern="1200" dirty="0" smtClean="0">
                <a:solidFill>
                  <a:schemeClr val="tx1"/>
                </a:solidFill>
                <a:effectLst/>
                <a:latin typeface="+mn-lt"/>
                <a:ea typeface="+mn-ea"/>
                <a:cs typeface="+mn-cs"/>
              </a:rPr>
              <a:t>Transport &amp; Haulage the outlet of silo trucks, in the filter system of pools on cruise ships or in the ballast system of tankers- valves and actuators of Ebro are always first choice when quality and reliability are the selection criteria.</a:t>
            </a:r>
          </a:p>
          <a:p>
            <a:pPr lvl="0"/>
            <a:r>
              <a:rPr lang="en-US" sz="1200" kern="1200" dirty="0" smtClean="0">
                <a:solidFill>
                  <a:schemeClr val="tx1"/>
                </a:solidFill>
                <a:effectLst/>
                <a:latin typeface="+mn-lt"/>
                <a:ea typeface="+mn-ea"/>
                <a:cs typeface="+mn-cs"/>
              </a:rPr>
              <a:t>Mining From heavy duty slurry handling to high temperature corrosive applications EBRO has a range of purpose designed </a:t>
            </a:r>
            <a:r>
              <a:rPr lang="en-US" sz="1200" kern="1200" dirty="0" err="1" smtClean="0">
                <a:solidFill>
                  <a:schemeClr val="tx1"/>
                </a:solidFill>
                <a:effectLst/>
                <a:latin typeface="+mn-lt"/>
                <a:ea typeface="+mn-ea"/>
                <a:cs typeface="+mn-cs"/>
              </a:rPr>
              <a:t>knifegate</a:t>
            </a:r>
            <a:r>
              <a:rPr lang="en-US" sz="1200" kern="1200" dirty="0" smtClean="0">
                <a:solidFill>
                  <a:schemeClr val="tx1"/>
                </a:solidFill>
                <a:effectLst/>
                <a:latin typeface="+mn-lt"/>
                <a:ea typeface="+mn-ea"/>
                <a:cs typeface="+mn-cs"/>
              </a:rPr>
              <a:t> and butterfly valves to meet all needs.  The EBRO butterfly valves have set the bench mark for reliable, safe operations in highly corrosive Hydrometallurgical circuits and acid handling</a:t>
            </a:r>
          </a:p>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5</a:t>
            </a:fld>
            <a:endParaRPr lang="en-US"/>
          </a:p>
        </p:txBody>
      </p:sp>
    </p:spTree>
    <p:extLst>
      <p:ext uri="{BB962C8B-B14F-4D97-AF65-F5344CB8AC3E}">
        <p14:creationId xmlns:p14="http://schemas.microsoft.com/office/powerpoint/2010/main" val="3741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Water &amp; Waste water  transport or treatment of municipal or industrial wastewater, or during the production and treatment of drinking water =&gt;butterfly and check valves as well as knife gate valves for the use with very dirty fluids</a:t>
            </a:r>
          </a:p>
          <a:p>
            <a:pPr lvl="0"/>
            <a:r>
              <a:rPr lang="en-US" sz="1200" kern="1200" dirty="0" smtClean="0">
                <a:solidFill>
                  <a:schemeClr val="tx1"/>
                </a:solidFill>
                <a:effectLst/>
                <a:latin typeface="+mn-lt"/>
                <a:ea typeface="+mn-ea"/>
                <a:cs typeface="+mn-cs"/>
              </a:rPr>
              <a:t>Energy   power stations nuclear or fossil-</a:t>
            </a:r>
            <a:r>
              <a:rPr lang="en-US" sz="1200" kern="1200" dirty="0" err="1" smtClean="0">
                <a:solidFill>
                  <a:schemeClr val="tx1"/>
                </a:solidFill>
                <a:effectLst/>
                <a:latin typeface="+mn-lt"/>
                <a:ea typeface="+mn-ea"/>
                <a:cs typeface="+mn-cs"/>
              </a:rPr>
              <a:t>fuelled</a:t>
            </a:r>
            <a:r>
              <a:rPr lang="en-US" sz="1200" kern="1200" dirty="0" smtClean="0">
                <a:solidFill>
                  <a:schemeClr val="tx1"/>
                </a:solidFill>
                <a:effectLst/>
                <a:latin typeface="+mn-lt"/>
                <a:ea typeface="+mn-ea"/>
                <a:cs typeface="+mn-cs"/>
              </a:rPr>
              <a:t>, or when used in plants for renewable energy ,  boiler feed water, condensate, cooling water or coolants=&gt;shut-off and control valves</a:t>
            </a:r>
          </a:p>
          <a:p>
            <a:pPr lvl="0"/>
            <a:r>
              <a:rPr lang="en-US" sz="1200" kern="1200" dirty="0" smtClean="0">
                <a:solidFill>
                  <a:schemeClr val="tx1"/>
                </a:solidFill>
                <a:effectLst/>
                <a:latin typeface="+mn-lt"/>
                <a:ea typeface="+mn-ea"/>
                <a:cs typeface="+mn-cs"/>
              </a:rPr>
              <a:t>Bulk Solids sensitive fluids like milk powder or tea leaves, high abrasive fluids like quartz sand or porcelain slurry =&gt;  Impeller valves and inflatable liners for sensitive products, abrasion-resistant materials like the special coating of polyurethane for abrasive fluids and vibrating valve discs for the prevention of adhesion </a:t>
            </a:r>
          </a:p>
          <a:p>
            <a:pPr lvl="0"/>
            <a:r>
              <a:rPr lang="en-US" sz="1200" kern="1200" dirty="0" smtClean="0">
                <a:solidFill>
                  <a:schemeClr val="tx1"/>
                </a:solidFill>
                <a:effectLst/>
                <a:latin typeface="+mn-lt"/>
                <a:ea typeface="+mn-ea"/>
                <a:cs typeface="+mn-cs"/>
              </a:rPr>
              <a:t>FMCG the gentle handling of the subsidized products is a top priority, components have to meet this requirement by being designed in a way that they do not destroy the product and may not introduce contaminants into the duct system.=&gt;Butterfly valves of the series "</a:t>
            </a:r>
            <a:r>
              <a:rPr lang="en-US" sz="1200" kern="1200" dirty="0" err="1" smtClean="0">
                <a:solidFill>
                  <a:schemeClr val="tx1"/>
                </a:solidFill>
                <a:effectLst/>
                <a:latin typeface="+mn-lt"/>
                <a:ea typeface="+mn-ea"/>
                <a:cs typeface="+mn-cs"/>
              </a:rPr>
              <a:t>Inflas</a:t>
            </a:r>
            <a:r>
              <a:rPr lang="en-US" sz="1200" kern="1200" dirty="0" smtClean="0">
                <a:solidFill>
                  <a:schemeClr val="tx1"/>
                </a:solidFill>
                <a:effectLst/>
                <a:latin typeface="+mn-lt"/>
                <a:ea typeface="+mn-ea"/>
                <a:cs typeface="+mn-cs"/>
              </a:rPr>
              <a:t>" are designed and equipped with a sealing system which is pressed to the disc after the closing operation. This way, the grinding or crushing of the feed-through products is effectively prevented.</a:t>
            </a:r>
          </a:p>
          <a:p>
            <a:pPr lvl="0"/>
            <a:r>
              <a:rPr lang="en-US" sz="1200" kern="1200" dirty="0" smtClean="0">
                <a:solidFill>
                  <a:schemeClr val="tx1"/>
                </a:solidFill>
                <a:effectLst/>
                <a:latin typeface="+mn-lt"/>
                <a:ea typeface="+mn-ea"/>
                <a:cs typeface="+mn-cs"/>
              </a:rPr>
              <a:t>Chemical Industry =&gt;</a:t>
            </a:r>
            <a:r>
              <a:rPr lang="en-US" sz="1200" b="1" kern="1200" dirty="0" smtClean="0">
                <a:solidFill>
                  <a:schemeClr val="tx1"/>
                </a:solidFill>
                <a:effectLst/>
                <a:latin typeface="+mn-lt"/>
                <a:ea typeface="+mn-ea"/>
                <a:cs typeface="+mn-cs"/>
              </a:rPr>
              <a:t>The PAS (Public available specification) 1085</a:t>
            </a:r>
            <a:r>
              <a:rPr lang="en-US" sz="1200" kern="1200" dirty="0" smtClean="0">
                <a:solidFill>
                  <a:schemeClr val="tx1"/>
                </a:solidFill>
                <a:effectLst/>
                <a:latin typeface="+mn-lt"/>
                <a:ea typeface="+mn-ea"/>
                <a:cs typeface="+mn-cs"/>
              </a:rPr>
              <a:t> specifies the delivery conditions for valves, regulating units and process control modules which are used in the chemical industry.</a:t>
            </a:r>
          </a:p>
          <a:p>
            <a:pPr lvl="0"/>
            <a:r>
              <a:rPr lang="en-US" sz="1200" kern="1200" dirty="0" smtClean="0">
                <a:solidFill>
                  <a:schemeClr val="tx1"/>
                </a:solidFill>
                <a:effectLst/>
                <a:latin typeface="+mn-lt"/>
                <a:ea typeface="+mn-ea"/>
                <a:cs typeface="+mn-cs"/>
              </a:rPr>
              <a:t>Pulp &amp; Paper if it is steam, oil, chemicals or rejects, no matter if liquid or viscous, we are able to offer a valve solution for every application in the pulp and paper industry =&gt; Knife Gate-, Butterfly-, Ball- and Sector Valves equipped with tailored actuators and automation technology you will always find a solution to solve the tasks in your application. </a:t>
            </a:r>
          </a:p>
          <a:p>
            <a:pPr lvl="0"/>
            <a:r>
              <a:rPr lang="en-US" sz="1200" kern="1200" dirty="0" smtClean="0">
                <a:solidFill>
                  <a:schemeClr val="tx1"/>
                </a:solidFill>
                <a:effectLst/>
                <a:latin typeface="+mn-lt"/>
                <a:ea typeface="+mn-ea"/>
                <a:cs typeface="+mn-cs"/>
              </a:rPr>
              <a:t>Transport &amp; Haulage the outlet of silo trucks, in the filter system of pools on cruise ships or in the ballast system of tankers- valves and actuators of Ebro are always first choice when quality and reliability are the selection criteria.</a:t>
            </a:r>
          </a:p>
          <a:p>
            <a:pPr lvl="0"/>
            <a:r>
              <a:rPr lang="en-US" sz="1200" kern="1200" dirty="0" smtClean="0">
                <a:solidFill>
                  <a:schemeClr val="tx1"/>
                </a:solidFill>
                <a:effectLst/>
                <a:latin typeface="+mn-lt"/>
                <a:ea typeface="+mn-ea"/>
                <a:cs typeface="+mn-cs"/>
              </a:rPr>
              <a:t>Mining From heavy duty slurry handling to high temperature corrosive applications EBRO has a range of purpose designed </a:t>
            </a:r>
            <a:r>
              <a:rPr lang="en-US" sz="1200" kern="1200" dirty="0" err="1" smtClean="0">
                <a:solidFill>
                  <a:schemeClr val="tx1"/>
                </a:solidFill>
                <a:effectLst/>
                <a:latin typeface="+mn-lt"/>
                <a:ea typeface="+mn-ea"/>
                <a:cs typeface="+mn-cs"/>
              </a:rPr>
              <a:t>knifegate</a:t>
            </a:r>
            <a:r>
              <a:rPr lang="en-US" sz="1200" kern="1200" dirty="0" smtClean="0">
                <a:solidFill>
                  <a:schemeClr val="tx1"/>
                </a:solidFill>
                <a:effectLst/>
                <a:latin typeface="+mn-lt"/>
                <a:ea typeface="+mn-ea"/>
                <a:cs typeface="+mn-cs"/>
              </a:rPr>
              <a:t> and butterfly valves to meet all needs.  The EBRO butterfly valves have set the bench mark for reliable, safe operations in highly corrosive Hydrometallurgical circuits and acid handling</a:t>
            </a:r>
          </a:p>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7</a:t>
            </a:fld>
            <a:endParaRPr lang="en-US"/>
          </a:p>
        </p:txBody>
      </p:sp>
    </p:spTree>
    <p:extLst>
      <p:ext uri="{BB962C8B-B14F-4D97-AF65-F5344CB8AC3E}">
        <p14:creationId xmlns:p14="http://schemas.microsoft.com/office/powerpoint/2010/main" val="18601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Water &amp; Waste water  transport or treatment of municipal or industrial wastewater, or during the production and treatment of drinking water =&gt;butterfly and check valves as well as knife gate valves for the use with very dirty fluids</a:t>
            </a:r>
          </a:p>
          <a:p>
            <a:pPr lvl="0"/>
            <a:r>
              <a:rPr lang="en-US" sz="1200" kern="1200" dirty="0" smtClean="0">
                <a:solidFill>
                  <a:schemeClr val="tx1"/>
                </a:solidFill>
                <a:effectLst/>
                <a:latin typeface="+mn-lt"/>
                <a:ea typeface="+mn-ea"/>
                <a:cs typeface="+mn-cs"/>
              </a:rPr>
              <a:t>Energy   power stations nuclear or fossil-</a:t>
            </a:r>
            <a:r>
              <a:rPr lang="en-US" sz="1200" kern="1200" dirty="0" err="1" smtClean="0">
                <a:solidFill>
                  <a:schemeClr val="tx1"/>
                </a:solidFill>
                <a:effectLst/>
                <a:latin typeface="+mn-lt"/>
                <a:ea typeface="+mn-ea"/>
                <a:cs typeface="+mn-cs"/>
              </a:rPr>
              <a:t>fuelled</a:t>
            </a:r>
            <a:r>
              <a:rPr lang="en-US" sz="1200" kern="1200" dirty="0" smtClean="0">
                <a:solidFill>
                  <a:schemeClr val="tx1"/>
                </a:solidFill>
                <a:effectLst/>
                <a:latin typeface="+mn-lt"/>
                <a:ea typeface="+mn-ea"/>
                <a:cs typeface="+mn-cs"/>
              </a:rPr>
              <a:t>, or when used in plants for renewable energy ,  boiler feed water, condensate, cooling water or coolants=&gt;shut-off and control valves</a:t>
            </a:r>
          </a:p>
          <a:p>
            <a:pPr lvl="0"/>
            <a:r>
              <a:rPr lang="en-US" sz="1200" kern="1200" dirty="0" smtClean="0">
                <a:solidFill>
                  <a:schemeClr val="tx1"/>
                </a:solidFill>
                <a:effectLst/>
                <a:latin typeface="+mn-lt"/>
                <a:ea typeface="+mn-ea"/>
                <a:cs typeface="+mn-cs"/>
              </a:rPr>
              <a:t>Bulk Solids sensitive fluids like milk powder or tea leaves, high abrasive fluids like quartz sand or porcelain slurry =&gt;  Impeller valves and inflatable liners for sensitive products, abrasion-resistant materials like the special coating of polyurethane for abrasive fluids and vibrating valve discs for the prevention of adhesion </a:t>
            </a:r>
          </a:p>
          <a:p>
            <a:pPr lvl="0"/>
            <a:r>
              <a:rPr lang="en-US" sz="1200" kern="1200" dirty="0" smtClean="0">
                <a:solidFill>
                  <a:schemeClr val="tx1"/>
                </a:solidFill>
                <a:effectLst/>
                <a:latin typeface="+mn-lt"/>
                <a:ea typeface="+mn-ea"/>
                <a:cs typeface="+mn-cs"/>
              </a:rPr>
              <a:t>FMCG the gentle handling of the subsidized products is a top priority, components have to meet this requirement by being designed in a way that they do not destroy the product and may not introduce contaminants into the duct system.=&gt;Butterfly valves of the series "</a:t>
            </a:r>
            <a:r>
              <a:rPr lang="en-US" sz="1200" kern="1200" dirty="0" err="1" smtClean="0">
                <a:solidFill>
                  <a:schemeClr val="tx1"/>
                </a:solidFill>
                <a:effectLst/>
                <a:latin typeface="+mn-lt"/>
                <a:ea typeface="+mn-ea"/>
                <a:cs typeface="+mn-cs"/>
              </a:rPr>
              <a:t>Inflas</a:t>
            </a:r>
            <a:r>
              <a:rPr lang="en-US" sz="1200" kern="1200" dirty="0" smtClean="0">
                <a:solidFill>
                  <a:schemeClr val="tx1"/>
                </a:solidFill>
                <a:effectLst/>
                <a:latin typeface="+mn-lt"/>
                <a:ea typeface="+mn-ea"/>
                <a:cs typeface="+mn-cs"/>
              </a:rPr>
              <a:t>" are designed and equipped with a sealing system which is pressed to the disc after the closing operation. This way, the grinding or crushing of the feed-through products is effectively prevented.</a:t>
            </a:r>
          </a:p>
          <a:p>
            <a:pPr lvl="0"/>
            <a:r>
              <a:rPr lang="en-US" sz="1200" kern="1200" dirty="0" smtClean="0">
                <a:solidFill>
                  <a:schemeClr val="tx1"/>
                </a:solidFill>
                <a:effectLst/>
                <a:latin typeface="+mn-lt"/>
                <a:ea typeface="+mn-ea"/>
                <a:cs typeface="+mn-cs"/>
              </a:rPr>
              <a:t>Chemical Industry =&gt;</a:t>
            </a:r>
            <a:r>
              <a:rPr lang="en-US" sz="1200" b="1" kern="1200" dirty="0" smtClean="0">
                <a:solidFill>
                  <a:schemeClr val="tx1"/>
                </a:solidFill>
                <a:effectLst/>
                <a:latin typeface="+mn-lt"/>
                <a:ea typeface="+mn-ea"/>
                <a:cs typeface="+mn-cs"/>
              </a:rPr>
              <a:t>The PAS (Public available specification) 1085</a:t>
            </a:r>
            <a:r>
              <a:rPr lang="en-US" sz="1200" kern="1200" dirty="0" smtClean="0">
                <a:solidFill>
                  <a:schemeClr val="tx1"/>
                </a:solidFill>
                <a:effectLst/>
                <a:latin typeface="+mn-lt"/>
                <a:ea typeface="+mn-ea"/>
                <a:cs typeface="+mn-cs"/>
              </a:rPr>
              <a:t> specifies the delivery conditions for valves, regulating units and process control modules which are used in the chemical industry.</a:t>
            </a:r>
          </a:p>
          <a:p>
            <a:pPr lvl="0"/>
            <a:r>
              <a:rPr lang="en-US" sz="1200" kern="1200" dirty="0" smtClean="0">
                <a:solidFill>
                  <a:schemeClr val="tx1"/>
                </a:solidFill>
                <a:effectLst/>
                <a:latin typeface="+mn-lt"/>
                <a:ea typeface="+mn-ea"/>
                <a:cs typeface="+mn-cs"/>
              </a:rPr>
              <a:t>Pulp &amp; Paper if it is steam, oil, chemicals or rejects, no matter if liquid or viscous, we are able to offer a valve solution for every application in the pulp and paper industry =&gt; Knife Gate-, Butterfly-, Ball- and Sector Valves equipped with tailored actuators and automation technology you will always find a solution to solve the tasks in your application. </a:t>
            </a:r>
          </a:p>
          <a:p>
            <a:pPr lvl="0"/>
            <a:r>
              <a:rPr lang="en-US" sz="1200" kern="1200" dirty="0" smtClean="0">
                <a:solidFill>
                  <a:schemeClr val="tx1"/>
                </a:solidFill>
                <a:effectLst/>
                <a:latin typeface="+mn-lt"/>
                <a:ea typeface="+mn-ea"/>
                <a:cs typeface="+mn-cs"/>
              </a:rPr>
              <a:t>Transport &amp; Haulage the outlet of silo trucks, in the filter system of pools on cruise ships or in the ballast system of tankers- valves and actuators of Ebro are always first choice when quality and reliability are the selection criteria.</a:t>
            </a:r>
          </a:p>
          <a:p>
            <a:pPr lvl="0"/>
            <a:r>
              <a:rPr lang="en-US" sz="1200" kern="1200" dirty="0" smtClean="0">
                <a:solidFill>
                  <a:schemeClr val="tx1"/>
                </a:solidFill>
                <a:effectLst/>
                <a:latin typeface="+mn-lt"/>
                <a:ea typeface="+mn-ea"/>
                <a:cs typeface="+mn-cs"/>
              </a:rPr>
              <a:t>Mining From heavy duty slurry handling to high temperature corrosive applications EBRO has a range of purpose designed </a:t>
            </a:r>
            <a:r>
              <a:rPr lang="en-US" sz="1200" kern="1200" dirty="0" err="1" smtClean="0">
                <a:solidFill>
                  <a:schemeClr val="tx1"/>
                </a:solidFill>
                <a:effectLst/>
                <a:latin typeface="+mn-lt"/>
                <a:ea typeface="+mn-ea"/>
                <a:cs typeface="+mn-cs"/>
              </a:rPr>
              <a:t>knifegate</a:t>
            </a:r>
            <a:r>
              <a:rPr lang="en-US" sz="1200" kern="1200" dirty="0" smtClean="0">
                <a:solidFill>
                  <a:schemeClr val="tx1"/>
                </a:solidFill>
                <a:effectLst/>
                <a:latin typeface="+mn-lt"/>
                <a:ea typeface="+mn-ea"/>
                <a:cs typeface="+mn-cs"/>
              </a:rPr>
              <a:t> and butterfly valves to meet all needs.  The EBRO butterfly valves have set the bench mark for reliable, safe operations in highly corrosive Hydrometallurgical circuits and acid handling</a:t>
            </a:r>
          </a:p>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8</a:t>
            </a:fld>
            <a:endParaRPr lang="en-US"/>
          </a:p>
        </p:txBody>
      </p:sp>
    </p:spTree>
    <p:extLst>
      <p:ext uri="{BB962C8B-B14F-4D97-AF65-F5344CB8AC3E}">
        <p14:creationId xmlns:p14="http://schemas.microsoft.com/office/powerpoint/2010/main" val="312481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13</a:t>
            </a:fld>
            <a:endParaRPr lang="en-US"/>
          </a:p>
        </p:txBody>
      </p:sp>
    </p:spTree>
    <p:extLst>
      <p:ext uri="{BB962C8B-B14F-4D97-AF65-F5344CB8AC3E}">
        <p14:creationId xmlns:p14="http://schemas.microsoft.com/office/powerpoint/2010/main" val="359462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68230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31348F-986E-4B3F-B12B-3CBD81E1E44A}" type="slidenum">
              <a:rPr lang="en-US" smtClean="0"/>
              <a:t>21</a:t>
            </a:fld>
            <a:endParaRPr lang="en-US"/>
          </a:p>
        </p:txBody>
      </p:sp>
    </p:spTree>
    <p:extLst>
      <p:ext uri="{BB962C8B-B14F-4D97-AF65-F5344CB8AC3E}">
        <p14:creationId xmlns:p14="http://schemas.microsoft.com/office/powerpoint/2010/main" val="264001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6A3CF-608D-44BD-825F-43802250CF0E}"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3048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875" y="1780825"/>
            <a:ext cx="2880000" cy="202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625534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3936737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2943404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3048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875" y="1780825"/>
            <a:ext cx="2880000" cy="2020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523143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spTree>
    <p:extLst>
      <p:ext uri="{BB962C8B-B14F-4D97-AF65-F5344CB8AC3E}">
        <p14:creationId xmlns:p14="http://schemas.microsoft.com/office/powerpoint/2010/main" val="2728646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spTree>
    <p:extLst>
      <p:ext uri="{BB962C8B-B14F-4D97-AF65-F5344CB8AC3E}">
        <p14:creationId xmlns:p14="http://schemas.microsoft.com/office/powerpoint/2010/main" val="3919226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689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2049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4290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027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570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6A3CF-608D-44BD-825F-43802250CF0E}"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spTree>
    <p:extLst>
      <p:ext uri="{BB962C8B-B14F-4D97-AF65-F5344CB8AC3E}">
        <p14:creationId xmlns:p14="http://schemas.microsoft.com/office/powerpoint/2010/main" val="51279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2541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5623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9865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BA12D0-CE85-4189-A200-38B4E899AF8E}" type="datetimeFigureOut">
              <a:rPr lang="en-US" smtClean="0"/>
              <a:t>6/27/2019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6A3CF-608D-44BD-825F-43802250CF0E}"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6295" y="6186134"/>
            <a:ext cx="1716055" cy="519466"/>
          </a:xfrm>
          <a:prstGeom prst="rect">
            <a:avLst/>
          </a:prstGeom>
        </p:spPr>
      </p:pic>
    </p:spTree>
    <p:extLst>
      <p:ext uri="{BB962C8B-B14F-4D97-AF65-F5344CB8AC3E}">
        <p14:creationId xmlns:p14="http://schemas.microsoft.com/office/powerpoint/2010/main" val="3155700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BA12D0-CE85-4189-A200-38B4E899AF8E}"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294458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BA12D0-CE85-4189-A200-38B4E899AF8E}" type="datetimeFigureOut">
              <a:rPr lang="en-US" smtClean="0"/>
              <a:t>6/27/2019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889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BA12D0-CE85-4189-A200-38B4E899AF8E}" type="datetimeFigureOut">
              <a:rPr lang="en-US" smtClean="0"/>
              <a:t>6/27/2019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104804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BA12D0-CE85-4189-A200-38B4E899AF8E}" type="datetimeFigureOut">
              <a:rPr lang="en-US" smtClean="0"/>
              <a:t>6/27/2019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341449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BA12D0-CE85-4189-A200-38B4E899AF8E}"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803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BA12D0-CE85-4189-A200-38B4E899AF8E}" type="datetimeFigureOut">
              <a:rPr lang="en-US" smtClean="0"/>
              <a:t>6/27/2019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6A3CF-608D-44BD-825F-43802250CF0E}" type="slidenum">
              <a:rPr lang="en-US" smtClean="0"/>
              <a:t>‹#›</a:t>
            </a:fld>
            <a:endParaRPr lang="en-US"/>
          </a:p>
        </p:txBody>
      </p:sp>
    </p:spTree>
    <p:extLst>
      <p:ext uri="{BB962C8B-B14F-4D97-AF65-F5344CB8AC3E}">
        <p14:creationId xmlns:p14="http://schemas.microsoft.com/office/powerpoint/2010/main" val="3480795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A12D0-CE85-4189-A200-38B4E899AF8E}" type="datetimeFigureOut">
              <a:rPr lang="en-US" smtClean="0"/>
              <a:t>6/27/2019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6A3CF-608D-44BD-825F-43802250CF0E}" type="slidenum">
              <a:rPr lang="en-US" smtClean="0"/>
              <a:t>‹#›</a:t>
            </a:fld>
            <a:endParaRPr lang="en-US"/>
          </a:p>
        </p:txBody>
      </p:sp>
    </p:spTree>
    <p:extLst>
      <p:ext uri="{BB962C8B-B14F-4D97-AF65-F5344CB8AC3E}">
        <p14:creationId xmlns:p14="http://schemas.microsoft.com/office/powerpoint/2010/main" val="2598069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A12D0-CE85-4189-A200-38B4E899AF8E}" type="datetimeFigureOut">
              <a:rPr lang="en-US" smtClean="0">
                <a:solidFill>
                  <a:prstClr val="black">
                    <a:tint val="75000"/>
                  </a:prstClr>
                </a:solidFill>
              </a:rPr>
              <a:pPr/>
              <a:t>6/27/2019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6A3CF-608D-44BD-825F-43802250CF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38837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fif"/><Relationship Id="rId5" Type="http://schemas.openxmlformats.org/officeDocument/2006/relationships/image" Target="../media/image21.jp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0450" y="2401888"/>
            <a:ext cx="9144000" cy="2387600"/>
          </a:xfrm>
        </p:spPr>
        <p:txBody>
          <a:bodyPr>
            <a:normAutofit/>
          </a:bodyPr>
          <a:lstStyle/>
          <a:p>
            <a:pPr algn="l"/>
            <a:r>
              <a:rPr lang="en-US" sz="3600" b="1" dirty="0" smtClean="0">
                <a:latin typeface="Verdana" panose="020B0604030504040204" pitchFamily="34" charset="0"/>
                <a:ea typeface="Verdana" panose="020B0604030504040204" pitchFamily="34" charset="0"/>
              </a:rPr>
              <a:t>Vietnam </a:t>
            </a:r>
            <a:br>
              <a:rPr lang="en-US" sz="3600" b="1" dirty="0" smtClean="0">
                <a:latin typeface="Verdana" panose="020B0604030504040204" pitchFamily="34" charset="0"/>
                <a:ea typeface="Verdana" panose="020B0604030504040204" pitchFamily="34" charset="0"/>
              </a:rPr>
            </a:br>
            <a:r>
              <a:rPr lang="en-US" sz="3600" b="1" dirty="0">
                <a:latin typeface="Verdana" panose="020B0604030504040204" pitchFamily="34" charset="0"/>
                <a:ea typeface="Verdana" panose="020B0604030504040204" pitchFamily="34" charset="0"/>
              </a:rPr>
              <a:t>Marketing </a:t>
            </a:r>
            <a:r>
              <a:rPr lang="en-US" sz="3600" b="1" dirty="0" smtClean="0">
                <a:latin typeface="Verdana" panose="020B0604030504040204" pitchFamily="34" charset="0"/>
                <a:ea typeface="Verdana" panose="020B0604030504040204" pitchFamily="34" charset="0"/>
              </a:rPr>
              <a:t>&amp; Sales Planning</a:t>
            </a:r>
            <a:endParaRPr lang="en-US" sz="3600" b="1" dirty="0">
              <a:latin typeface="Verdana" panose="020B0604030504040204" pitchFamily="34" charset="0"/>
              <a:ea typeface="Verdana" panose="020B0604030504040204" pitchFamily="34" charset="0"/>
            </a:endParaRPr>
          </a:p>
        </p:txBody>
      </p:sp>
      <p:sp>
        <p:nvSpPr>
          <p:cNvPr id="3" name="Subtitle 2"/>
          <p:cNvSpPr>
            <a:spLocks noGrp="1"/>
          </p:cNvSpPr>
          <p:nvPr>
            <p:ph type="subTitle" idx="1"/>
          </p:nvPr>
        </p:nvSpPr>
        <p:spPr>
          <a:xfrm>
            <a:off x="3686175" y="4789488"/>
            <a:ext cx="4219575" cy="1655762"/>
          </a:xfrm>
        </p:spPr>
        <p:txBody>
          <a:bodyPr/>
          <a:lstStyle/>
          <a:p>
            <a:pPr algn="l"/>
            <a:r>
              <a:rPr lang="en-US" dirty="0" err="1" smtClean="0">
                <a:solidFill>
                  <a:schemeClr val="bg2">
                    <a:lumMod val="50000"/>
                  </a:schemeClr>
                </a:solidFill>
              </a:rPr>
              <a:t>Loi</a:t>
            </a:r>
            <a:r>
              <a:rPr lang="en-US" dirty="0" smtClean="0">
                <a:solidFill>
                  <a:schemeClr val="bg2">
                    <a:lumMod val="50000"/>
                  </a:schemeClr>
                </a:solidFill>
              </a:rPr>
              <a:t> Vu</a:t>
            </a:r>
          </a:p>
          <a:p>
            <a:pPr algn="l"/>
            <a:r>
              <a:rPr lang="en-US" sz="1800" dirty="0" smtClean="0">
                <a:solidFill>
                  <a:schemeClr val="bg2">
                    <a:lumMod val="50000"/>
                  </a:schemeClr>
                </a:solidFill>
              </a:rPr>
              <a:t>Sales Manager</a:t>
            </a:r>
          </a:p>
          <a:p>
            <a:endParaRPr lang="en-US" dirty="0"/>
          </a:p>
        </p:txBody>
      </p:sp>
      <p:pic>
        <p:nvPicPr>
          <p:cNvPr id="4" name="Picture 3"/>
          <p:cNvPicPr>
            <a:picLocks noChangeAspect="1"/>
          </p:cNvPicPr>
          <p:nvPr/>
        </p:nvPicPr>
        <p:blipFill rotWithShape="1">
          <a:blip r:embed="rId3"/>
          <a:srcRect t="1903" r="6755"/>
          <a:stretch/>
        </p:blipFill>
        <p:spPr>
          <a:xfrm>
            <a:off x="9594851" y="5772151"/>
            <a:ext cx="2597150" cy="223207"/>
          </a:xfrm>
          <a:prstGeom prst="rect">
            <a:avLst/>
          </a:prstGeom>
        </p:spPr>
      </p:pic>
      <p:cxnSp>
        <p:nvCxnSpPr>
          <p:cNvPr id="6" name="Straight Connector 5"/>
          <p:cNvCxnSpPr/>
          <p:nvPr/>
        </p:nvCxnSpPr>
        <p:spPr>
          <a:xfrm flipH="1">
            <a:off x="0" y="5784850"/>
            <a:ext cx="971338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747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
            <a:ext cx="12192000" cy="1325563"/>
          </a:xfrm>
        </p:spPr>
        <p:txBody>
          <a:bodyPr/>
          <a:lstStyle/>
          <a:p>
            <a:r>
              <a:rPr lang="en-US" b="1" dirty="0" smtClean="0">
                <a:solidFill>
                  <a:srgbClr val="002060"/>
                </a:solidFill>
                <a:latin typeface="Verdana" panose="020B0604030504040204" pitchFamily="34" charset="0"/>
                <a:ea typeface="Verdana" panose="020B0604030504040204" pitchFamily="34" charset="0"/>
              </a:rPr>
              <a:t>Buy Factor</a:t>
            </a:r>
            <a:endParaRPr lang="en-US" sz="2400" b="1" dirty="0">
              <a:solidFill>
                <a:srgbClr val="002060"/>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305171" y="1477493"/>
            <a:ext cx="5882428" cy="4610040"/>
          </a:xfrm>
        </p:spPr>
        <p:txBody>
          <a:bodyPr>
            <a:normAutofit/>
          </a:bodyPr>
          <a:lstStyle/>
          <a:p>
            <a:r>
              <a:rPr lang="en-US" dirty="0" smtClean="0"/>
              <a:t>Understand what’s important to them &amp; perception about Ebro products VS to competitors </a:t>
            </a:r>
          </a:p>
          <a:p>
            <a:r>
              <a:rPr lang="en-US" dirty="0" smtClean="0"/>
              <a:t>Perception ratings Ebro products VS competitions </a:t>
            </a:r>
          </a:p>
          <a:p>
            <a:r>
              <a:rPr lang="en-US" dirty="0" smtClean="0"/>
              <a:t>Buying process</a:t>
            </a:r>
          </a:p>
          <a:p>
            <a:endParaRPr lang="en-US" dirty="0" smtClean="0"/>
          </a:p>
          <a:p>
            <a:endParaRPr lang="en-US"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988" y="1339481"/>
            <a:ext cx="5174259" cy="217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55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998"/>
            <a:ext cx="10515600" cy="1325563"/>
          </a:xfrm>
        </p:spPr>
        <p:txBody>
          <a:bodyPr>
            <a:normAutofit fontScale="90000"/>
          </a:bodyPr>
          <a:lstStyle/>
          <a:p>
            <a:r>
              <a:rPr lang="en-US" b="1" dirty="0" smtClean="0">
                <a:solidFill>
                  <a:srgbClr val="002060"/>
                </a:solidFill>
                <a:latin typeface="Verdana" panose="020B0604030504040204" pitchFamily="34" charset="0"/>
                <a:ea typeface="Verdana" panose="020B0604030504040204" pitchFamily="34" charset="0"/>
              </a:rPr>
              <a:t>Strategy </a:t>
            </a:r>
            <a:br>
              <a:rPr lang="en-US" b="1" dirty="0" smtClean="0">
                <a:solidFill>
                  <a:srgbClr val="002060"/>
                </a:solidFill>
                <a:latin typeface="Verdana" panose="020B0604030504040204" pitchFamily="34" charset="0"/>
                <a:ea typeface="Verdana" panose="020B0604030504040204" pitchFamily="34" charset="0"/>
              </a:rPr>
            </a:br>
            <a:r>
              <a:rPr lang="en-US" sz="3100" b="1" dirty="0" smtClean="0">
                <a:solidFill>
                  <a:srgbClr val="002060"/>
                </a:solidFill>
                <a:latin typeface="Verdana" panose="020B0604030504040204" pitchFamily="34" charset="0"/>
                <a:ea typeface="Verdana" panose="020B0604030504040204" pitchFamily="34" charset="0"/>
              </a:rPr>
              <a:t>To be number one</a:t>
            </a:r>
            <a:r>
              <a:rPr lang="en-US" b="1" dirty="0">
                <a:solidFill>
                  <a:srgbClr val="002060"/>
                </a:solidFill>
                <a:latin typeface="Verdana" panose="020B0604030504040204" pitchFamily="34" charset="0"/>
                <a:ea typeface="Verdana" panose="020B0604030504040204" pitchFamily="34" charset="0"/>
              </a:rPr>
              <a:t/>
            </a:r>
            <a:br>
              <a:rPr lang="en-US" b="1" dirty="0">
                <a:solidFill>
                  <a:srgbClr val="002060"/>
                </a:solidFill>
                <a:latin typeface="Verdana" panose="020B0604030504040204" pitchFamily="34" charset="0"/>
                <a:ea typeface="Verdana" panose="020B0604030504040204" pitchFamily="34" charset="0"/>
              </a:rPr>
            </a:br>
            <a:endParaRPr lang="en-US" b="1" dirty="0">
              <a:solidFill>
                <a:srgbClr val="002060"/>
              </a:solidFill>
              <a:latin typeface="Verdana" panose="020B0604030504040204" pitchFamily="34" charset="0"/>
              <a:ea typeface="Verdana" panose="020B0604030504040204" pitchFamily="34" charset="0"/>
            </a:endParaRPr>
          </a:p>
        </p:txBody>
      </p:sp>
      <p:sp>
        <p:nvSpPr>
          <p:cNvPr id="5" name="Content Placeholder 4"/>
          <p:cNvSpPr>
            <a:spLocks noGrp="1"/>
          </p:cNvSpPr>
          <p:nvPr>
            <p:ph idx="1"/>
          </p:nvPr>
        </p:nvSpPr>
        <p:spPr>
          <a:xfrm>
            <a:off x="6538432" y="323850"/>
            <a:ext cx="5373718" cy="5835650"/>
          </a:xfrm>
        </p:spPr>
        <p:txBody>
          <a:bodyPr>
            <a:normAutofit fontScale="70000" lnSpcReduction="20000"/>
          </a:bodyPr>
          <a:lstStyle/>
          <a:p>
            <a:pPr algn="just"/>
            <a:r>
              <a:rPr lang="en-US" dirty="0" smtClean="0">
                <a:solidFill>
                  <a:schemeClr val="accent1">
                    <a:lumMod val="75000"/>
                  </a:schemeClr>
                </a:solidFill>
              </a:rPr>
              <a:t>Trusted Advisor</a:t>
            </a:r>
            <a:r>
              <a:rPr lang="en-US" dirty="0" smtClean="0"/>
              <a:t>, </a:t>
            </a:r>
            <a:r>
              <a:rPr lang="en-US" dirty="0"/>
              <a:t>If the customer considers us a trusted advisor, we are viewed as a </a:t>
            </a:r>
            <a:r>
              <a:rPr lang="en-US" sz="2900" dirty="0">
                <a:solidFill>
                  <a:schemeClr val="accent1">
                    <a:lumMod val="75000"/>
                  </a:schemeClr>
                </a:solidFill>
              </a:rPr>
              <a:t>stakeholder</a:t>
            </a:r>
            <a:r>
              <a:rPr lang="en-US" dirty="0"/>
              <a:t>. At this level, the </a:t>
            </a:r>
            <a:r>
              <a:rPr lang="en-US" sz="2900" dirty="0">
                <a:solidFill>
                  <a:schemeClr val="accent1">
                    <a:lumMod val="75000"/>
                  </a:schemeClr>
                </a:solidFill>
              </a:rPr>
              <a:t>customer</a:t>
            </a:r>
            <a:r>
              <a:rPr lang="en-US" dirty="0"/>
              <a:t> </a:t>
            </a:r>
            <a:r>
              <a:rPr lang="en-US" sz="2900" dirty="0">
                <a:solidFill>
                  <a:schemeClr val="accent1">
                    <a:lumMod val="75000"/>
                  </a:schemeClr>
                </a:solidFill>
              </a:rPr>
              <a:t>believes</a:t>
            </a:r>
            <a:r>
              <a:rPr lang="en-US" dirty="0"/>
              <a:t> </a:t>
            </a:r>
            <a:r>
              <a:rPr lang="en-US" sz="2900" dirty="0">
                <a:solidFill>
                  <a:schemeClr val="accent1">
                    <a:lumMod val="75000"/>
                  </a:schemeClr>
                </a:solidFill>
              </a:rPr>
              <a:t>Ebro</a:t>
            </a:r>
            <a:r>
              <a:rPr lang="en-US" dirty="0" smtClean="0"/>
              <a:t> is interested </a:t>
            </a:r>
            <a:r>
              <a:rPr lang="en-US" dirty="0"/>
              <a:t>in </a:t>
            </a:r>
            <a:r>
              <a:rPr lang="en-US" sz="2900" dirty="0">
                <a:solidFill>
                  <a:schemeClr val="accent1">
                    <a:lumMod val="75000"/>
                  </a:schemeClr>
                </a:solidFill>
              </a:rPr>
              <a:t>optimizing </a:t>
            </a:r>
            <a:r>
              <a:rPr lang="en-US" dirty="0"/>
              <a:t>the performance of </a:t>
            </a:r>
            <a:r>
              <a:rPr lang="en-US" sz="2900" dirty="0">
                <a:solidFill>
                  <a:schemeClr val="accent1">
                    <a:lumMod val="75000"/>
                  </a:schemeClr>
                </a:solidFill>
              </a:rPr>
              <a:t>their </a:t>
            </a:r>
            <a:r>
              <a:rPr lang="en-US" sz="2900" dirty="0" smtClean="0">
                <a:solidFill>
                  <a:schemeClr val="accent1">
                    <a:lumMod val="75000"/>
                  </a:schemeClr>
                </a:solidFill>
              </a:rPr>
              <a:t>process</a:t>
            </a:r>
            <a:r>
              <a:rPr lang="en-US" dirty="0" smtClean="0"/>
              <a:t>. </a:t>
            </a:r>
            <a:r>
              <a:rPr lang="en-US" dirty="0"/>
              <a:t>We have demonstrated our concern that they achieve their goals and objectives. When viewed as a trusted advisor, we will be </a:t>
            </a:r>
            <a:r>
              <a:rPr lang="en-US" sz="2900" dirty="0">
                <a:solidFill>
                  <a:schemeClr val="accent1">
                    <a:lumMod val="75000"/>
                  </a:schemeClr>
                </a:solidFill>
              </a:rPr>
              <a:t>involved</a:t>
            </a:r>
            <a:r>
              <a:rPr lang="en-US" dirty="0"/>
              <a:t> in all </a:t>
            </a:r>
            <a:r>
              <a:rPr lang="en-US" sz="2900" dirty="0">
                <a:solidFill>
                  <a:schemeClr val="accent1">
                    <a:lumMod val="75000"/>
                  </a:schemeClr>
                </a:solidFill>
              </a:rPr>
              <a:t>five stages </a:t>
            </a:r>
            <a:r>
              <a:rPr lang="en-US" dirty="0"/>
              <a:t>of the customer’s </a:t>
            </a:r>
            <a:r>
              <a:rPr lang="en-US" sz="2900" dirty="0">
                <a:solidFill>
                  <a:schemeClr val="accent1">
                    <a:lumMod val="75000"/>
                  </a:schemeClr>
                </a:solidFill>
              </a:rPr>
              <a:t>project life cycle</a:t>
            </a:r>
            <a:r>
              <a:rPr lang="en-US" dirty="0"/>
              <a:t>. </a:t>
            </a:r>
            <a:endParaRPr lang="en-US" dirty="0" smtClean="0"/>
          </a:p>
          <a:p>
            <a:pPr algn="just"/>
            <a:r>
              <a:rPr lang="en-US" sz="2900" dirty="0">
                <a:solidFill>
                  <a:schemeClr val="accent1">
                    <a:lumMod val="75000"/>
                  </a:schemeClr>
                </a:solidFill>
              </a:rPr>
              <a:t>Problem Solver</a:t>
            </a:r>
            <a:r>
              <a:rPr lang="en-US" dirty="0" smtClean="0"/>
              <a:t>, </a:t>
            </a:r>
            <a:r>
              <a:rPr lang="en-US" dirty="0"/>
              <a:t>If the </a:t>
            </a:r>
            <a:r>
              <a:rPr lang="en-US" sz="2900" dirty="0">
                <a:solidFill>
                  <a:schemeClr val="accent1">
                    <a:lumMod val="75000"/>
                  </a:schemeClr>
                </a:solidFill>
              </a:rPr>
              <a:t>customer considers </a:t>
            </a:r>
            <a:r>
              <a:rPr lang="en-US" dirty="0"/>
              <a:t>us a problem solver, </a:t>
            </a:r>
            <a:r>
              <a:rPr lang="en-US" sz="2900" dirty="0">
                <a:solidFill>
                  <a:schemeClr val="accent1">
                    <a:lumMod val="75000"/>
                  </a:schemeClr>
                </a:solidFill>
              </a:rPr>
              <a:t>Ebro</a:t>
            </a:r>
            <a:r>
              <a:rPr lang="en-US" dirty="0" smtClean="0"/>
              <a:t> is viewed </a:t>
            </a:r>
            <a:r>
              <a:rPr lang="en-US" dirty="0"/>
              <a:t>as </a:t>
            </a:r>
            <a:r>
              <a:rPr lang="en-US" sz="2900" dirty="0">
                <a:solidFill>
                  <a:schemeClr val="accent1">
                    <a:lumMod val="75000"/>
                  </a:schemeClr>
                </a:solidFill>
              </a:rPr>
              <a:t>technical specialists</a:t>
            </a:r>
            <a:r>
              <a:rPr lang="en-US" dirty="0"/>
              <a:t>. This perception can apply to specific products or services, or can apply only to a specific situation, such as our </a:t>
            </a:r>
            <a:r>
              <a:rPr lang="en-US" sz="2900" dirty="0">
                <a:solidFill>
                  <a:schemeClr val="accent1">
                    <a:lumMod val="75000"/>
                  </a:schemeClr>
                </a:solidFill>
              </a:rPr>
              <a:t>expertise in the valve industrial </a:t>
            </a:r>
            <a:r>
              <a:rPr lang="en-US" dirty="0"/>
              <a:t>development. </a:t>
            </a:r>
            <a:endParaRPr lang="en-US" dirty="0" smtClean="0"/>
          </a:p>
          <a:p>
            <a:pPr algn="just"/>
            <a:r>
              <a:rPr lang="en-US" sz="2900" dirty="0">
                <a:solidFill>
                  <a:schemeClr val="accent1">
                    <a:lumMod val="75000"/>
                  </a:schemeClr>
                </a:solidFill>
              </a:rPr>
              <a:t>Vendor,</a:t>
            </a:r>
            <a:r>
              <a:rPr lang="en-US" dirty="0" smtClean="0"/>
              <a:t> </a:t>
            </a:r>
            <a:r>
              <a:rPr lang="en-US" dirty="0"/>
              <a:t>The account considers </a:t>
            </a:r>
            <a:r>
              <a:rPr lang="en-US" dirty="0" smtClean="0"/>
              <a:t>as </a:t>
            </a:r>
            <a:r>
              <a:rPr lang="en-US" dirty="0"/>
              <a:t>a vendor if the only time </a:t>
            </a:r>
            <a:r>
              <a:rPr lang="en-US" dirty="0" smtClean="0"/>
              <a:t>Ebro becomes </a:t>
            </a:r>
            <a:r>
              <a:rPr lang="en-US" sz="2900" dirty="0">
                <a:solidFill>
                  <a:schemeClr val="accent1">
                    <a:lumMod val="75000"/>
                  </a:schemeClr>
                </a:solidFill>
              </a:rPr>
              <a:t>involved</a:t>
            </a:r>
            <a:r>
              <a:rPr lang="en-US" dirty="0"/>
              <a:t> in a </a:t>
            </a:r>
            <a:r>
              <a:rPr lang="en-US" sz="2900" dirty="0">
                <a:solidFill>
                  <a:schemeClr val="accent1">
                    <a:lumMod val="75000"/>
                  </a:schemeClr>
                </a:solidFill>
              </a:rPr>
              <a:t>project</a:t>
            </a:r>
            <a:r>
              <a:rPr lang="en-US" dirty="0"/>
              <a:t> is when </a:t>
            </a:r>
            <a:r>
              <a:rPr lang="en-US" dirty="0" smtClean="0"/>
              <a:t>we </a:t>
            </a:r>
            <a:r>
              <a:rPr lang="en-US" sz="2900" dirty="0" smtClean="0">
                <a:solidFill>
                  <a:schemeClr val="accent1">
                    <a:lumMod val="75000"/>
                  </a:schemeClr>
                </a:solidFill>
              </a:rPr>
              <a:t>receive </a:t>
            </a:r>
            <a:r>
              <a:rPr lang="en-US" sz="2900" dirty="0">
                <a:solidFill>
                  <a:schemeClr val="accent1">
                    <a:lumMod val="75000"/>
                  </a:schemeClr>
                </a:solidFill>
              </a:rPr>
              <a:t>a tender </a:t>
            </a:r>
            <a:r>
              <a:rPr lang="en-US" dirty="0"/>
              <a:t>to bid during the procurement process. If we win the contract, we participate in the execution. In this role the vendor does not have contact at the executive level. With such limited exposure to the customer’s project life cycle, we </a:t>
            </a:r>
            <a:r>
              <a:rPr lang="en-US" sz="2900" dirty="0">
                <a:solidFill>
                  <a:schemeClr val="accent1">
                    <a:lumMod val="75000"/>
                  </a:schemeClr>
                </a:solidFill>
              </a:rPr>
              <a:t>cannot have much influence.</a:t>
            </a:r>
          </a:p>
        </p:txBody>
      </p:sp>
      <p:pic>
        <p:nvPicPr>
          <p:cNvPr id="6" name="Picture 5"/>
          <p:cNvPicPr>
            <a:picLocks noChangeAspect="1"/>
          </p:cNvPicPr>
          <p:nvPr/>
        </p:nvPicPr>
        <p:blipFill>
          <a:blip r:embed="rId2"/>
          <a:stretch>
            <a:fillRect/>
          </a:stretch>
        </p:blipFill>
        <p:spPr>
          <a:xfrm>
            <a:off x="186050" y="1360186"/>
            <a:ext cx="6352381" cy="3933333"/>
          </a:xfrm>
          <a:prstGeom prst="rect">
            <a:avLst/>
          </a:prstGeom>
        </p:spPr>
      </p:pic>
      <p:sp>
        <p:nvSpPr>
          <p:cNvPr id="3" name="Oval 2"/>
          <p:cNvSpPr/>
          <p:nvPr/>
        </p:nvSpPr>
        <p:spPr>
          <a:xfrm>
            <a:off x="2689995" y="2012950"/>
            <a:ext cx="1866900" cy="657225"/>
          </a:xfrm>
          <a:prstGeom prst="ellips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1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998"/>
            <a:ext cx="10515600" cy="1325563"/>
          </a:xfrm>
        </p:spPr>
        <p:txBody>
          <a:bodyPr>
            <a:normAutofit fontScale="90000"/>
          </a:bodyPr>
          <a:lstStyle/>
          <a:p>
            <a:r>
              <a:rPr lang="en-US" b="1" dirty="0" smtClean="0">
                <a:solidFill>
                  <a:srgbClr val="002060"/>
                </a:solidFill>
                <a:latin typeface="Verdana" panose="020B0604030504040204" pitchFamily="34" charset="0"/>
                <a:ea typeface="Verdana" panose="020B0604030504040204" pitchFamily="34" charset="0"/>
              </a:rPr>
              <a:t>Strategy </a:t>
            </a:r>
            <a:br>
              <a:rPr lang="en-US" b="1" dirty="0" smtClean="0">
                <a:solidFill>
                  <a:srgbClr val="002060"/>
                </a:solidFill>
                <a:latin typeface="Verdana" panose="020B0604030504040204" pitchFamily="34" charset="0"/>
                <a:ea typeface="Verdana" panose="020B0604030504040204" pitchFamily="34" charset="0"/>
              </a:rPr>
            </a:br>
            <a:r>
              <a:rPr lang="en-US" b="1" dirty="0">
                <a:solidFill>
                  <a:srgbClr val="002060"/>
                </a:solidFill>
                <a:latin typeface="Verdana" panose="020B0604030504040204" pitchFamily="34" charset="0"/>
                <a:ea typeface="Verdana" panose="020B0604030504040204" pitchFamily="34" charset="0"/>
              </a:rPr>
              <a:t/>
            </a:r>
            <a:br>
              <a:rPr lang="en-US" b="1" dirty="0">
                <a:solidFill>
                  <a:srgbClr val="002060"/>
                </a:solidFill>
                <a:latin typeface="Verdana" panose="020B0604030504040204" pitchFamily="34" charset="0"/>
                <a:ea typeface="Verdana" panose="020B0604030504040204" pitchFamily="34" charset="0"/>
              </a:rPr>
            </a:br>
            <a:endParaRPr lang="en-US" b="1" dirty="0">
              <a:solidFill>
                <a:srgbClr val="002060"/>
              </a:solidFill>
              <a:latin typeface="Verdana" panose="020B0604030504040204" pitchFamily="34" charset="0"/>
              <a:ea typeface="Verdana" panose="020B0604030504040204" pitchFamily="34" charset="0"/>
            </a:endParaRPr>
          </a:p>
        </p:txBody>
      </p:sp>
      <p:sp>
        <p:nvSpPr>
          <p:cNvPr id="5" name="Content Placeholder 4"/>
          <p:cNvSpPr>
            <a:spLocks noGrp="1"/>
          </p:cNvSpPr>
          <p:nvPr>
            <p:ph idx="1"/>
          </p:nvPr>
        </p:nvSpPr>
        <p:spPr>
          <a:xfrm>
            <a:off x="487110" y="520403"/>
            <a:ext cx="5580403" cy="1874601"/>
          </a:xfrm>
        </p:spPr>
        <p:txBody>
          <a:bodyPr>
            <a:normAutofit fontScale="70000" lnSpcReduction="20000"/>
          </a:bodyPr>
          <a:lstStyle/>
          <a:p>
            <a:pPr marL="0" indent="0">
              <a:buNone/>
            </a:pPr>
            <a:endParaRPr lang="en-US" dirty="0" smtClean="0"/>
          </a:p>
          <a:p>
            <a:pPr>
              <a:buFont typeface="Wingdings" pitchFamily="2" charset="2"/>
              <a:buChar char="Ø"/>
            </a:pPr>
            <a:r>
              <a:rPr lang="en-US" sz="4500" dirty="0" smtClean="0">
                <a:solidFill>
                  <a:schemeClr val="accent5"/>
                </a:solidFill>
              </a:rPr>
              <a:t>Maintain </a:t>
            </a:r>
            <a:r>
              <a:rPr lang="en-US" sz="4500" dirty="0">
                <a:solidFill>
                  <a:schemeClr val="accent5"/>
                </a:solidFill>
              </a:rPr>
              <a:t>revenue </a:t>
            </a:r>
            <a:r>
              <a:rPr lang="en-US" sz="4500" dirty="0"/>
              <a:t>with </a:t>
            </a:r>
            <a:r>
              <a:rPr lang="en-US" sz="4500" dirty="0" smtClean="0">
                <a:solidFill>
                  <a:schemeClr val="accent5"/>
                </a:solidFill>
              </a:rPr>
              <a:t>existing clients</a:t>
            </a:r>
            <a:r>
              <a:rPr lang="en-US" sz="4500" dirty="0" smtClean="0"/>
              <a:t> </a:t>
            </a:r>
            <a:r>
              <a:rPr lang="en-US" sz="4500" dirty="0"/>
              <a:t>through out 2015-2019 with </a:t>
            </a:r>
            <a:r>
              <a:rPr lang="en-US" sz="4500" dirty="0">
                <a:solidFill>
                  <a:schemeClr val="accent5"/>
                </a:solidFill>
              </a:rPr>
              <a:t>MRO &amp; extended plan</a:t>
            </a:r>
            <a:r>
              <a:rPr lang="en-US" dirty="0" smtClean="0"/>
              <a:t>.</a:t>
            </a:r>
          </a:p>
          <a:p>
            <a:pPr marL="0" indent="0">
              <a:buNone/>
            </a:pPr>
            <a:endParaRPr lang="en-US" dirty="0"/>
          </a:p>
          <a:p>
            <a:pPr marL="0" indent="0">
              <a:buNone/>
            </a:pPr>
            <a:endParaRPr lang="en-US" dirty="0"/>
          </a:p>
          <a:p>
            <a:endParaRPr lang="en-US" dirty="0"/>
          </a:p>
        </p:txBody>
      </p:sp>
      <p:sp>
        <p:nvSpPr>
          <p:cNvPr id="14" name="Content Placeholder 4"/>
          <p:cNvSpPr txBox="1">
            <a:spLocks/>
          </p:cNvSpPr>
          <p:nvPr/>
        </p:nvSpPr>
        <p:spPr>
          <a:xfrm>
            <a:off x="193901" y="1647148"/>
            <a:ext cx="5580403" cy="510402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lvl="1">
              <a:buFont typeface="Wingdings" pitchFamily="2" charset="2"/>
              <a:buChar char="§"/>
            </a:pPr>
            <a:r>
              <a:rPr lang="en-US" sz="2900" dirty="0" smtClean="0"/>
              <a:t>Pulp &amp; paper : increasing the turnover of </a:t>
            </a:r>
            <a:r>
              <a:rPr lang="en-US" sz="2900" dirty="0" smtClean="0">
                <a:solidFill>
                  <a:schemeClr val="accent5"/>
                </a:solidFill>
              </a:rPr>
              <a:t>MV</a:t>
            </a:r>
            <a:r>
              <a:rPr lang="en-US" sz="2900" dirty="0" smtClean="0"/>
              <a:t> and </a:t>
            </a:r>
            <a:r>
              <a:rPr lang="en-US" sz="2900" dirty="0" smtClean="0">
                <a:solidFill>
                  <a:schemeClr val="accent5"/>
                </a:solidFill>
              </a:rPr>
              <a:t>WB series</a:t>
            </a:r>
          </a:p>
          <a:p>
            <a:pPr lvl="1">
              <a:buFont typeface="Wingdings" pitchFamily="2" charset="2"/>
              <a:buChar char="§"/>
            </a:pPr>
            <a:r>
              <a:rPr lang="en-US" sz="2900" dirty="0" smtClean="0"/>
              <a:t>Shipbuilding :  increasing the turnover of </a:t>
            </a:r>
            <a:r>
              <a:rPr lang="en-US" sz="2900" dirty="0" smtClean="0">
                <a:solidFill>
                  <a:schemeClr val="accent5"/>
                </a:solidFill>
              </a:rPr>
              <a:t>Z series </a:t>
            </a:r>
            <a:r>
              <a:rPr lang="en-US" sz="2900" dirty="0" smtClean="0"/>
              <a:t>(made in Thailand)  with BV certificate</a:t>
            </a:r>
          </a:p>
          <a:p>
            <a:pPr lvl="1">
              <a:buFont typeface="Wingdings" pitchFamily="2" charset="2"/>
              <a:buChar char="§"/>
            </a:pPr>
            <a:r>
              <a:rPr lang="en-US" sz="2900" dirty="0" smtClean="0"/>
              <a:t>Maintaining the first priority market segments (water technology, plant engineering &amp; construction).</a:t>
            </a:r>
          </a:p>
          <a:p>
            <a:endParaRPr lang="en-US" sz="2900" dirty="0" smtClean="0"/>
          </a:p>
          <a:p>
            <a:pPr lvl="1">
              <a:buFont typeface="Wingdings" pitchFamily="2" charset="2"/>
              <a:buChar char="§"/>
            </a:pPr>
            <a:r>
              <a:rPr lang="en-US" sz="2900" dirty="0" smtClean="0"/>
              <a:t>Expanding the second priority market segments (food &amp; beverage, MRO) :</a:t>
            </a:r>
          </a:p>
          <a:p>
            <a:pPr lvl="2"/>
            <a:r>
              <a:rPr lang="en-US" sz="2900" dirty="0" smtClean="0"/>
              <a:t>F &amp; B : increasing the turnover of </a:t>
            </a:r>
            <a:r>
              <a:rPr lang="en-US" sz="2900" dirty="0" smtClean="0">
                <a:solidFill>
                  <a:schemeClr val="accent5"/>
                </a:solidFill>
              </a:rPr>
              <a:t>EB series</a:t>
            </a:r>
          </a:p>
          <a:p>
            <a:pPr lvl="2"/>
            <a:r>
              <a:rPr lang="en-US" sz="2900" dirty="0" smtClean="0"/>
              <a:t>MRO :  increasing the turnover of </a:t>
            </a:r>
            <a:r>
              <a:rPr lang="en-US" sz="2900" dirty="0" smtClean="0">
                <a:solidFill>
                  <a:schemeClr val="accent5"/>
                </a:solidFill>
              </a:rPr>
              <a:t>Z series</a:t>
            </a:r>
          </a:p>
          <a:p>
            <a:pPr lvl="1">
              <a:buFont typeface="Wingdings" pitchFamily="2" charset="2"/>
              <a:buChar char="§"/>
            </a:pPr>
            <a:r>
              <a:rPr lang="en-US" sz="2900" dirty="0" smtClean="0"/>
              <a:t>Developing the third and fourth priority market segments</a:t>
            </a:r>
          </a:p>
          <a:p>
            <a:pPr lvl="2"/>
            <a:r>
              <a:rPr lang="en-US" sz="2900" dirty="0" smtClean="0"/>
              <a:t>Pulp &amp; paper : increasing the turnover of </a:t>
            </a:r>
            <a:r>
              <a:rPr lang="en-US" sz="2900" dirty="0" smtClean="0">
                <a:solidFill>
                  <a:schemeClr val="accent5"/>
                </a:solidFill>
              </a:rPr>
              <a:t>MV</a:t>
            </a:r>
            <a:r>
              <a:rPr lang="en-US" sz="2900" dirty="0" smtClean="0"/>
              <a:t> and </a:t>
            </a:r>
            <a:r>
              <a:rPr lang="en-US" sz="2900" dirty="0" smtClean="0">
                <a:solidFill>
                  <a:schemeClr val="accent5"/>
                </a:solidFill>
              </a:rPr>
              <a:t>WB</a:t>
            </a:r>
            <a:r>
              <a:rPr lang="en-US" sz="2900" dirty="0" smtClean="0"/>
              <a:t> </a:t>
            </a:r>
            <a:r>
              <a:rPr lang="en-US" sz="2900" dirty="0" smtClean="0">
                <a:solidFill>
                  <a:schemeClr val="accent5"/>
                </a:solidFill>
              </a:rPr>
              <a:t>series</a:t>
            </a:r>
          </a:p>
          <a:p>
            <a:pPr lvl="2"/>
            <a:r>
              <a:rPr lang="en-US" sz="2900" dirty="0" smtClean="0"/>
              <a:t>Shipbuilding :  increasing the turnover of </a:t>
            </a:r>
            <a:r>
              <a:rPr lang="en-US" sz="2900" dirty="0" smtClean="0">
                <a:solidFill>
                  <a:schemeClr val="accent5"/>
                </a:solidFill>
              </a:rPr>
              <a:t>Z series</a:t>
            </a:r>
            <a:r>
              <a:rPr lang="en-US" sz="2900" dirty="0" smtClean="0"/>
              <a:t> (made in Thailand) with BV certificate</a:t>
            </a:r>
          </a:p>
          <a:p>
            <a:pPr marL="0" indent="0">
              <a:buFont typeface="Arial" panose="020B0604020202020204" pitchFamily="34" charset="0"/>
              <a:buNone/>
            </a:pPr>
            <a:endParaRPr lang="en-US" dirty="0" smtClean="0"/>
          </a:p>
          <a:p>
            <a:endParaRPr lang="en-US" dirty="0"/>
          </a:p>
        </p:txBody>
      </p:sp>
      <p:sp>
        <p:nvSpPr>
          <p:cNvPr id="6" name="Rectangle 5"/>
          <p:cNvSpPr/>
          <p:nvPr/>
        </p:nvSpPr>
        <p:spPr>
          <a:xfrm>
            <a:off x="470019" y="2047018"/>
            <a:ext cx="5212934" cy="45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4"/>
          <p:cNvSpPr txBox="1">
            <a:spLocks/>
          </p:cNvSpPr>
          <p:nvPr/>
        </p:nvSpPr>
        <p:spPr>
          <a:xfrm>
            <a:off x="470019" y="2200843"/>
            <a:ext cx="5136022" cy="3479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dirty="0" smtClean="0">
                <a:solidFill>
                  <a:schemeClr val="accent5"/>
                </a:solidFill>
              </a:rPr>
              <a:t>Targeting</a:t>
            </a:r>
            <a:r>
              <a:rPr lang="en-US" dirty="0" smtClean="0"/>
              <a:t> into </a:t>
            </a:r>
            <a:r>
              <a:rPr lang="en-US" dirty="0">
                <a:solidFill>
                  <a:schemeClr val="accent5"/>
                </a:solidFill>
              </a:rPr>
              <a:t>Petrochemical</a:t>
            </a:r>
            <a:r>
              <a:rPr lang="en-US" dirty="0" smtClean="0"/>
              <a:t> and </a:t>
            </a:r>
            <a:r>
              <a:rPr lang="en-US" dirty="0" smtClean="0">
                <a:solidFill>
                  <a:schemeClr val="accent5"/>
                </a:solidFill>
              </a:rPr>
              <a:t>Refinery</a:t>
            </a:r>
          </a:p>
          <a:p>
            <a:pPr>
              <a:buFont typeface="Wingdings" pitchFamily="2" charset="2"/>
              <a:buChar char="Ø"/>
            </a:pPr>
            <a:r>
              <a:rPr lang="en-US" dirty="0">
                <a:solidFill>
                  <a:schemeClr val="accent5"/>
                </a:solidFill>
              </a:rPr>
              <a:t> </a:t>
            </a:r>
            <a:r>
              <a:rPr lang="en-US" dirty="0" smtClean="0"/>
              <a:t>Increase </a:t>
            </a:r>
            <a:r>
              <a:rPr lang="en-US" dirty="0">
                <a:solidFill>
                  <a:schemeClr val="accent5"/>
                </a:solidFill>
              </a:rPr>
              <a:t>serviceable market </a:t>
            </a:r>
            <a:r>
              <a:rPr lang="en-US" dirty="0" err="1" smtClean="0"/>
              <a:t>ig</a:t>
            </a:r>
            <a:r>
              <a:rPr lang="en-US" dirty="0" smtClean="0"/>
              <a:t> . Chemical, FMCG, </a:t>
            </a:r>
            <a:r>
              <a:rPr lang="en-US" dirty="0" err="1" smtClean="0"/>
              <a:t>Pulp&amp;Paper</a:t>
            </a:r>
            <a:r>
              <a:rPr lang="en-US" dirty="0" smtClean="0"/>
              <a:t> &amp; Energy</a:t>
            </a:r>
            <a:endParaRPr lang="en-US" dirty="0"/>
          </a:p>
          <a:p>
            <a:pPr>
              <a:buClr>
                <a:schemeClr val="accent1"/>
              </a:buClr>
              <a:buFont typeface="Wingdings" pitchFamily="2" charset="2"/>
              <a:buChar char="Ø"/>
            </a:pPr>
            <a:r>
              <a:rPr lang="en-US" dirty="0" smtClean="0"/>
              <a:t>Projects </a:t>
            </a:r>
            <a:r>
              <a:rPr lang="en-US" dirty="0">
                <a:solidFill>
                  <a:schemeClr val="accent5"/>
                </a:solidFill>
              </a:rPr>
              <a:t>tender</a:t>
            </a:r>
            <a:r>
              <a:rPr lang="en-US" dirty="0" smtClean="0"/>
              <a:t> by cooperating with </a:t>
            </a:r>
            <a:r>
              <a:rPr lang="en-US" dirty="0">
                <a:solidFill>
                  <a:schemeClr val="accent5"/>
                </a:solidFill>
              </a:rPr>
              <a:t>FEED, </a:t>
            </a:r>
            <a:r>
              <a:rPr lang="en-US" dirty="0" smtClean="0">
                <a:solidFill>
                  <a:schemeClr val="accent5"/>
                </a:solidFill>
              </a:rPr>
              <a:t>EPCI/ EPC/ </a:t>
            </a:r>
            <a:r>
              <a:rPr lang="en-US" dirty="0">
                <a:solidFill>
                  <a:schemeClr val="accent5"/>
                </a:solidFill>
              </a:rPr>
              <a:t>Sub-contractor/ Piping enterprises </a:t>
            </a:r>
          </a:p>
        </p:txBody>
      </p:sp>
      <p:grpSp>
        <p:nvGrpSpPr>
          <p:cNvPr id="9" name="Group 8"/>
          <p:cNvGrpSpPr/>
          <p:nvPr/>
        </p:nvGrpSpPr>
        <p:grpSpPr>
          <a:xfrm>
            <a:off x="6271004" y="87417"/>
            <a:ext cx="5871356" cy="3691165"/>
            <a:chOff x="5774304" y="18193"/>
            <a:chExt cx="6305550" cy="405765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4304" y="18193"/>
              <a:ext cx="63055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rot="208429">
              <a:off x="8781665" y="2768684"/>
              <a:ext cx="733246" cy="369332"/>
            </a:xfrm>
            <a:prstGeom prst="rect">
              <a:avLst/>
            </a:prstGeom>
            <a:noFill/>
          </p:spPr>
          <p:txBody>
            <a:bodyPr wrap="square" rtlCol="0">
              <a:spAutoFit/>
            </a:bodyPr>
            <a:lstStyle/>
            <a:p>
              <a:r>
                <a:rPr lang="en-US" dirty="0" smtClean="0"/>
                <a:t>92%</a:t>
              </a:r>
              <a:endParaRPr lang="en-US" dirty="0"/>
            </a:p>
          </p:txBody>
        </p:sp>
        <p:sp>
          <p:nvSpPr>
            <p:cNvPr id="15" name="TextBox 14"/>
            <p:cNvSpPr txBox="1"/>
            <p:nvPr/>
          </p:nvSpPr>
          <p:spPr>
            <a:xfrm rot="208429">
              <a:off x="6547447" y="2145516"/>
              <a:ext cx="733246" cy="369332"/>
            </a:xfrm>
            <a:prstGeom prst="rect">
              <a:avLst/>
            </a:prstGeom>
            <a:noFill/>
          </p:spPr>
          <p:txBody>
            <a:bodyPr wrap="square" rtlCol="0">
              <a:spAutoFit/>
            </a:bodyPr>
            <a:lstStyle/>
            <a:p>
              <a:r>
                <a:rPr lang="en-US" dirty="0" smtClean="0"/>
                <a:t>8%</a:t>
              </a:r>
              <a:endParaRPr lang="en-US" dirty="0"/>
            </a:p>
          </p:txBody>
        </p:sp>
        <p:sp>
          <p:nvSpPr>
            <p:cNvPr id="16" name="TextBox 15"/>
            <p:cNvSpPr txBox="1"/>
            <p:nvPr/>
          </p:nvSpPr>
          <p:spPr>
            <a:xfrm rot="208429">
              <a:off x="8603586" y="1176954"/>
              <a:ext cx="733246" cy="369332"/>
            </a:xfrm>
            <a:prstGeom prst="rect">
              <a:avLst/>
            </a:prstGeom>
            <a:noFill/>
          </p:spPr>
          <p:txBody>
            <a:bodyPr wrap="square" rtlCol="0">
              <a:spAutoFit/>
            </a:bodyPr>
            <a:lstStyle/>
            <a:p>
              <a:r>
                <a:rPr lang="en-US" dirty="0" smtClean="0"/>
                <a:t>85%</a:t>
              </a:r>
              <a:endParaRPr lang="en-US" dirty="0"/>
            </a:p>
          </p:txBody>
        </p:sp>
        <p:sp>
          <p:nvSpPr>
            <p:cNvPr id="17" name="TextBox 16"/>
            <p:cNvSpPr txBox="1"/>
            <p:nvPr/>
          </p:nvSpPr>
          <p:spPr>
            <a:xfrm rot="208429">
              <a:off x="6560362" y="582219"/>
              <a:ext cx="733246" cy="369332"/>
            </a:xfrm>
            <a:prstGeom prst="rect">
              <a:avLst/>
            </a:prstGeom>
            <a:noFill/>
          </p:spPr>
          <p:txBody>
            <a:bodyPr wrap="square" rtlCol="0">
              <a:spAutoFit/>
            </a:bodyPr>
            <a:lstStyle/>
            <a:p>
              <a:r>
                <a:rPr lang="en-US" dirty="0" smtClean="0"/>
                <a:t>15%</a:t>
              </a:r>
              <a:endParaRPr lang="en-US" dirty="0"/>
            </a:p>
          </p:txBody>
        </p:sp>
      </p:grpSp>
    </p:spTree>
    <p:extLst>
      <p:ext uri="{BB962C8B-B14F-4D97-AF65-F5344CB8AC3E}">
        <p14:creationId xmlns:p14="http://schemas.microsoft.com/office/powerpoint/2010/main" val="688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1"/>
            <a:ext cx="10515600" cy="43682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002060"/>
                </a:solidFill>
                <a:latin typeface="Verdana" panose="020B0604030504040204" pitchFamily="34" charset="0"/>
                <a:ea typeface="Verdana" panose="020B0604030504040204" pitchFamily="34" charset="0"/>
              </a:rPr>
              <a:t>Strategy Execution</a:t>
            </a:r>
            <a:endParaRPr lang="en-US" sz="2800" b="1" dirty="0">
              <a:solidFill>
                <a:srgbClr val="002060"/>
              </a:solidFill>
              <a:latin typeface="Verdana" panose="020B0604030504040204" pitchFamily="34" charset="0"/>
              <a:ea typeface="Verdana" panose="020B0604030504040204" pitchFamily="34" charset="0"/>
            </a:endParaRPr>
          </a:p>
        </p:txBody>
      </p:sp>
      <p:cxnSp>
        <p:nvCxnSpPr>
          <p:cNvPr id="30" name="Google Shape;138;p21"/>
          <p:cNvCxnSpPr/>
          <p:nvPr/>
        </p:nvCxnSpPr>
        <p:spPr>
          <a:xfrm flipV="1">
            <a:off x="6112812" y="1757387"/>
            <a:ext cx="0" cy="1171498"/>
          </a:xfrm>
          <a:prstGeom prst="straightConnector1">
            <a:avLst/>
          </a:prstGeom>
          <a:noFill/>
          <a:ln w="9525" cap="flat" cmpd="sng">
            <a:solidFill>
              <a:schemeClr val="dk2"/>
            </a:solidFill>
            <a:prstDash val="solid"/>
            <a:round/>
            <a:headEnd type="none" w="med" len="med"/>
            <a:tailEnd type="oval" w="med" len="med"/>
          </a:ln>
        </p:spPr>
      </p:cxnSp>
      <p:sp>
        <p:nvSpPr>
          <p:cNvPr id="31" name="Google Shape;139;p21"/>
          <p:cNvSpPr txBox="1">
            <a:spLocks/>
          </p:cNvSpPr>
          <p:nvPr/>
        </p:nvSpPr>
        <p:spPr>
          <a:xfrm>
            <a:off x="5998220" y="1369969"/>
            <a:ext cx="1814100" cy="3921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smtClean="0">
                <a:solidFill>
                  <a:schemeClr val="dk1"/>
                </a:solidFill>
              </a:rPr>
              <a:t>July 2019</a:t>
            </a:r>
            <a:endParaRPr lang="en-US" sz="1800" dirty="0">
              <a:solidFill>
                <a:schemeClr val="dk1"/>
              </a:solidFill>
            </a:endParaRPr>
          </a:p>
        </p:txBody>
      </p:sp>
      <p:sp>
        <p:nvSpPr>
          <p:cNvPr id="32" name="Google Shape;140;p21"/>
          <p:cNvSpPr txBox="1">
            <a:spLocks/>
          </p:cNvSpPr>
          <p:nvPr/>
        </p:nvSpPr>
        <p:spPr>
          <a:xfrm>
            <a:off x="6206733" y="1714263"/>
            <a:ext cx="2113587" cy="117149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400" dirty="0" smtClean="0">
                <a:solidFill>
                  <a:schemeClr val="dk2"/>
                </a:solidFill>
              </a:rPr>
              <a:t>Maintain turnover </a:t>
            </a:r>
          </a:p>
          <a:p>
            <a:pPr marL="0" indent="0">
              <a:lnSpc>
                <a:spcPct val="100000"/>
              </a:lnSpc>
              <a:spcBef>
                <a:spcPts val="0"/>
              </a:spcBef>
              <a:spcAft>
                <a:spcPts val="600"/>
              </a:spcAft>
              <a:buNone/>
            </a:pPr>
            <a:r>
              <a:rPr lang="en-US" sz="1400" dirty="0" smtClean="0">
                <a:solidFill>
                  <a:schemeClr val="dk2"/>
                </a:solidFill>
              </a:rPr>
              <a:t>from current dealers </a:t>
            </a:r>
          </a:p>
          <a:p>
            <a:pPr marL="0" indent="0">
              <a:lnSpc>
                <a:spcPct val="100000"/>
              </a:lnSpc>
              <a:spcBef>
                <a:spcPts val="0"/>
              </a:spcBef>
              <a:spcAft>
                <a:spcPts val="600"/>
              </a:spcAft>
              <a:buNone/>
            </a:pPr>
            <a:r>
              <a:rPr lang="en-US" sz="1400" dirty="0" smtClean="0">
                <a:solidFill>
                  <a:schemeClr val="dk2"/>
                </a:solidFill>
              </a:rPr>
              <a:t>Increase end-users, </a:t>
            </a:r>
          </a:p>
          <a:p>
            <a:pPr marL="0" indent="0">
              <a:lnSpc>
                <a:spcPct val="100000"/>
              </a:lnSpc>
              <a:spcBef>
                <a:spcPts val="0"/>
              </a:spcBef>
              <a:spcAft>
                <a:spcPts val="600"/>
              </a:spcAft>
              <a:buNone/>
            </a:pPr>
            <a:r>
              <a:rPr lang="en-US" sz="1400" dirty="0" smtClean="0">
                <a:solidFill>
                  <a:schemeClr val="dk2"/>
                </a:solidFill>
              </a:rPr>
              <a:t>more distributors</a:t>
            </a:r>
          </a:p>
          <a:p>
            <a:pPr marL="0" indent="0">
              <a:spcBef>
                <a:spcPts val="0"/>
              </a:spcBef>
              <a:spcAft>
                <a:spcPts val="1600"/>
              </a:spcAft>
              <a:buNone/>
            </a:pPr>
            <a:endParaRPr lang="en-US" sz="1200" dirty="0">
              <a:solidFill>
                <a:schemeClr val="dk2"/>
              </a:solidFill>
            </a:endParaRPr>
          </a:p>
        </p:txBody>
      </p:sp>
      <p:sp>
        <p:nvSpPr>
          <p:cNvPr id="34" name="Google Shape;142;p21"/>
          <p:cNvSpPr txBox="1">
            <a:spLocks/>
          </p:cNvSpPr>
          <p:nvPr/>
        </p:nvSpPr>
        <p:spPr>
          <a:xfrm>
            <a:off x="9035427" y="4208577"/>
            <a:ext cx="1814100" cy="3921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smtClean="0">
                <a:solidFill>
                  <a:schemeClr val="dk1"/>
                </a:solidFill>
              </a:rPr>
              <a:t>December 2019</a:t>
            </a:r>
            <a:endParaRPr lang="en-US" sz="1800" dirty="0">
              <a:solidFill>
                <a:schemeClr val="dk1"/>
              </a:solidFill>
            </a:endParaRPr>
          </a:p>
        </p:txBody>
      </p:sp>
      <p:sp>
        <p:nvSpPr>
          <p:cNvPr id="35" name="Google Shape;143;p21"/>
          <p:cNvSpPr txBox="1">
            <a:spLocks/>
          </p:cNvSpPr>
          <p:nvPr/>
        </p:nvSpPr>
        <p:spPr>
          <a:xfrm>
            <a:off x="9035427" y="4600677"/>
            <a:ext cx="1814100" cy="5787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sz="1200" dirty="0" smtClean="0">
                <a:solidFill>
                  <a:schemeClr val="dk2"/>
                </a:solidFill>
              </a:rPr>
              <a:t>Year end review</a:t>
            </a:r>
            <a:endParaRPr lang="en-US" sz="1200" dirty="0">
              <a:solidFill>
                <a:schemeClr val="dk2"/>
              </a:solidFill>
            </a:endParaRPr>
          </a:p>
        </p:txBody>
      </p:sp>
      <p:sp>
        <p:nvSpPr>
          <p:cNvPr id="37" name="Google Shape;145;p21"/>
          <p:cNvSpPr txBox="1">
            <a:spLocks/>
          </p:cNvSpPr>
          <p:nvPr/>
        </p:nvSpPr>
        <p:spPr>
          <a:xfrm>
            <a:off x="7799790" y="1378513"/>
            <a:ext cx="1814100" cy="3921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smtClean="0">
                <a:solidFill>
                  <a:schemeClr val="dk1"/>
                </a:solidFill>
              </a:rPr>
              <a:t>September 2019</a:t>
            </a:r>
            <a:endParaRPr lang="en-US" sz="1800" dirty="0">
              <a:solidFill>
                <a:schemeClr val="dk1"/>
              </a:solidFill>
            </a:endParaRPr>
          </a:p>
        </p:txBody>
      </p:sp>
      <p:graphicFrame>
        <p:nvGraphicFramePr>
          <p:cNvPr id="39" name="Google Shape;147;p21"/>
          <p:cNvGraphicFramePr/>
          <p:nvPr>
            <p:extLst>
              <p:ext uri="{D42A27DB-BD31-4B8C-83A1-F6EECF244321}">
                <p14:modId xmlns:p14="http://schemas.microsoft.com/office/powerpoint/2010/main" val="1020875883"/>
              </p:ext>
            </p:extLst>
          </p:nvPr>
        </p:nvGraphicFramePr>
        <p:xfrm>
          <a:off x="100359" y="2928885"/>
          <a:ext cx="11106612" cy="457170"/>
        </p:xfrm>
        <a:graphic>
          <a:graphicData uri="http://schemas.openxmlformats.org/drawingml/2006/table">
            <a:tbl>
              <a:tblPr>
                <a:tableStyleId>{8FD4443E-F989-4FC4-A0C8-D5A2AF1F390B}</a:tableStyleId>
              </a:tblPr>
              <a:tblGrid>
                <a:gridCol w="925551">
                  <a:extLst>
                    <a:ext uri="{9D8B030D-6E8A-4147-A177-3AD203B41FA5}">
                      <a16:colId xmlns:a16="http://schemas.microsoft.com/office/drawing/2014/main" xmlns="" val="20000"/>
                    </a:ext>
                  </a:extLst>
                </a:gridCol>
                <a:gridCol w="925551">
                  <a:extLst>
                    <a:ext uri="{9D8B030D-6E8A-4147-A177-3AD203B41FA5}">
                      <a16:colId xmlns:a16="http://schemas.microsoft.com/office/drawing/2014/main" xmlns="" val="20001"/>
                    </a:ext>
                  </a:extLst>
                </a:gridCol>
                <a:gridCol w="925551">
                  <a:extLst>
                    <a:ext uri="{9D8B030D-6E8A-4147-A177-3AD203B41FA5}">
                      <a16:colId xmlns:a16="http://schemas.microsoft.com/office/drawing/2014/main" xmlns="" val="20002"/>
                    </a:ext>
                  </a:extLst>
                </a:gridCol>
                <a:gridCol w="925551">
                  <a:extLst>
                    <a:ext uri="{9D8B030D-6E8A-4147-A177-3AD203B41FA5}">
                      <a16:colId xmlns:a16="http://schemas.microsoft.com/office/drawing/2014/main" xmlns="" val="20003"/>
                    </a:ext>
                  </a:extLst>
                </a:gridCol>
                <a:gridCol w="925551">
                  <a:extLst>
                    <a:ext uri="{9D8B030D-6E8A-4147-A177-3AD203B41FA5}">
                      <a16:colId xmlns:a16="http://schemas.microsoft.com/office/drawing/2014/main" xmlns="" val="20004"/>
                    </a:ext>
                  </a:extLst>
                </a:gridCol>
                <a:gridCol w="925551">
                  <a:extLst>
                    <a:ext uri="{9D8B030D-6E8A-4147-A177-3AD203B41FA5}">
                      <a16:colId xmlns:a16="http://schemas.microsoft.com/office/drawing/2014/main" xmlns="" val="20005"/>
                    </a:ext>
                  </a:extLst>
                </a:gridCol>
                <a:gridCol w="925551">
                  <a:extLst>
                    <a:ext uri="{9D8B030D-6E8A-4147-A177-3AD203B41FA5}">
                      <a16:colId xmlns:a16="http://schemas.microsoft.com/office/drawing/2014/main" xmlns="" val="20006"/>
                    </a:ext>
                  </a:extLst>
                </a:gridCol>
                <a:gridCol w="925551">
                  <a:extLst>
                    <a:ext uri="{9D8B030D-6E8A-4147-A177-3AD203B41FA5}">
                      <a16:colId xmlns:a16="http://schemas.microsoft.com/office/drawing/2014/main" xmlns="" val="20007"/>
                    </a:ext>
                  </a:extLst>
                </a:gridCol>
                <a:gridCol w="925551">
                  <a:extLst>
                    <a:ext uri="{9D8B030D-6E8A-4147-A177-3AD203B41FA5}">
                      <a16:colId xmlns:a16="http://schemas.microsoft.com/office/drawing/2014/main" xmlns="" val="20008"/>
                    </a:ext>
                  </a:extLst>
                </a:gridCol>
                <a:gridCol w="925551">
                  <a:extLst>
                    <a:ext uri="{9D8B030D-6E8A-4147-A177-3AD203B41FA5}">
                      <a16:colId xmlns:a16="http://schemas.microsoft.com/office/drawing/2014/main" xmlns="" val="20009"/>
                    </a:ext>
                  </a:extLst>
                </a:gridCol>
                <a:gridCol w="925551">
                  <a:extLst>
                    <a:ext uri="{9D8B030D-6E8A-4147-A177-3AD203B41FA5}">
                      <a16:colId xmlns:a16="http://schemas.microsoft.com/office/drawing/2014/main" xmlns="" val="20010"/>
                    </a:ext>
                  </a:extLst>
                </a:gridCol>
                <a:gridCol w="925551">
                  <a:extLst>
                    <a:ext uri="{9D8B030D-6E8A-4147-A177-3AD203B41FA5}">
                      <a16:colId xmlns:a16="http://schemas.microsoft.com/office/drawing/2014/main" xmlns="" val="20011"/>
                    </a:ext>
                  </a:extLst>
                </a:gridCol>
              </a:tblGrid>
              <a:tr h="381000">
                <a:tc>
                  <a:txBody>
                    <a:bodyPr/>
                    <a:lstStyle/>
                    <a:p>
                      <a:pPr marL="0" lvl="0" indent="0" algn="ctr" rtl="0">
                        <a:spcBef>
                          <a:spcPts val="0"/>
                        </a:spcBef>
                        <a:spcAft>
                          <a:spcPts val="0"/>
                        </a:spcAft>
                        <a:buNone/>
                      </a:pPr>
                      <a:r>
                        <a:rPr lang="en" dirty="0"/>
                        <a:t>Jan</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Feb</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Mar</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Apr</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May</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Jun</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Jul</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Aug</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Sept</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Oct</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Nov</a:t>
                      </a:r>
                      <a:endParaRPr dirty="0">
                        <a:solidFill>
                          <a:srgbClr val="002060"/>
                        </a:solidFill>
                      </a:endParaRPr>
                    </a:p>
                  </a:txBody>
                  <a:tcPr marL="91425" marR="91425" marT="91425" marB="91425"/>
                </a:tc>
                <a:tc>
                  <a:txBody>
                    <a:bodyPr/>
                    <a:lstStyle/>
                    <a:p>
                      <a:pPr marL="0" lvl="0" indent="0" algn="ctr" rtl="0">
                        <a:spcBef>
                          <a:spcPts val="0"/>
                        </a:spcBef>
                        <a:spcAft>
                          <a:spcPts val="0"/>
                        </a:spcAft>
                        <a:buNone/>
                      </a:pPr>
                      <a:r>
                        <a:rPr lang="en" dirty="0"/>
                        <a:t>Dec</a:t>
                      </a:r>
                      <a:endParaRPr dirty="0">
                        <a:solidFill>
                          <a:srgbClr val="002060"/>
                        </a:solidFill>
                      </a:endParaRPr>
                    </a:p>
                  </a:txBody>
                  <a:tcPr marL="91425" marR="91425" marT="91425" marB="91425"/>
                </a:tc>
                <a:extLst>
                  <a:ext uri="{0D108BD9-81ED-4DB2-BD59-A6C34878D82A}">
                    <a16:rowId xmlns:a16="http://schemas.microsoft.com/office/drawing/2014/main" xmlns="" val="10000"/>
                  </a:ext>
                </a:extLst>
              </a:tr>
            </a:tbl>
          </a:graphicData>
        </a:graphic>
      </p:graphicFrame>
      <p:sp>
        <p:nvSpPr>
          <p:cNvPr id="28" name="Google Shape;140;p21"/>
          <p:cNvSpPr txBox="1">
            <a:spLocks/>
          </p:cNvSpPr>
          <p:nvPr/>
        </p:nvSpPr>
        <p:spPr>
          <a:xfrm>
            <a:off x="7914090" y="1700222"/>
            <a:ext cx="1814100" cy="99512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400" dirty="0" smtClean="0">
                <a:solidFill>
                  <a:schemeClr val="dk2"/>
                </a:solidFill>
              </a:rPr>
              <a:t>Get ready sales team to expand market as planning</a:t>
            </a:r>
          </a:p>
          <a:p>
            <a:pPr marL="0" indent="0">
              <a:spcBef>
                <a:spcPts val="0"/>
              </a:spcBef>
              <a:spcAft>
                <a:spcPts val="1600"/>
              </a:spcAft>
              <a:buNone/>
            </a:pPr>
            <a:endParaRPr lang="en-US" sz="1200" dirty="0">
              <a:solidFill>
                <a:schemeClr val="dk2"/>
              </a:solidFill>
            </a:endParaRPr>
          </a:p>
        </p:txBody>
      </p:sp>
      <p:cxnSp>
        <p:nvCxnSpPr>
          <p:cNvPr id="41" name="Google Shape;138;p21"/>
          <p:cNvCxnSpPr/>
          <p:nvPr/>
        </p:nvCxnSpPr>
        <p:spPr>
          <a:xfrm flipV="1">
            <a:off x="7914090" y="1757387"/>
            <a:ext cx="0" cy="1171498"/>
          </a:xfrm>
          <a:prstGeom prst="straightConnector1">
            <a:avLst/>
          </a:prstGeom>
          <a:noFill/>
          <a:ln w="9525" cap="flat" cmpd="sng">
            <a:solidFill>
              <a:schemeClr val="dk2"/>
            </a:solidFill>
            <a:prstDash val="solid"/>
            <a:round/>
            <a:headEnd type="none" w="med" len="med"/>
            <a:tailEnd type="oval" w="med" len="med"/>
          </a:ln>
        </p:spPr>
      </p:cxnSp>
      <p:cxnSp>
        <p:nvCxnSpPr>
          <p:cNvPr id="42" name="Google Shape;138;p21"/>
          <p:cNvCxnSpPr/>
          <p:nvPr/>
        </p:nvCxnSpPr>
        <p:spPr>
          <a:xfrm>
            <a:off x="10724198" y="3386055"/>
            <a:ext cx="0" cy="994284"/>
          </a:xfrm>
          <a:prstGeom prst="straightConnector1">
            <a:avLst/>
          </a:prstGeom>
          <a:noFill/>
          <a:ln w="9525" cap="flat" cmpd="sng">
            <a:solidFill>
              <a:schemeClr val="dk2"/>
            </a:solidFill>
            <a:prstDash val="solid"/>
            <a:round/>
            <a:headEnd type="none" w="med" len="med"/>
            <a:tailEnd type="oval" w="med" len="med"/>
          </a:ln>
        </p:spPr>
      </p:cxnSp>
      <p:sp>
        <p:nvSpPr>
          <p:cNvPr id="11" name="Rectangle 10"/>
          <p:cNvSpPr/>
          <p:nvPr/>
        </p:nvSpPr>
        <p:spPr>
          <a:xfrm>
            <a:off x="-18700" y="1365107"/>
            <a:ext cx="12192000" cy="549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0" y="672915"/>
            <a:ext cx="12186426" cy="297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563060" y="551408"/>
            <a:ext cx="1699377"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Jul-19</a:t>
            </a:r>
            <a:endParaRPr lang="en-US" sz="1600" b="1" dirty="0">
              <a:solidFill>
                <a:srgbClr val="002060"/>
              </a:solidFill>
            </a:endParaRPr>
          </a:p>
        </p:txBody>
      </p:sp>
      <p:sp>
        <p:nvSpPr>
          <p:cNvPr id="15" name="TextBox 14"/>
          <p:cNvSpPr txBox="1"/>
          <p:nvPr/>
        </p:nvSpPr>
        <p:spPr>
          <a:xfrm>
            <a:off x="4262437" y="549947"/>
            <a:ext cx="1516857"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Aug-19</a:t>
            </a:r>
            <a:endParaRPr lang="en-US" sz="1600" b="1" dirty="0">
              <a:solidFill>
                <a:srgbClr val="002060"/>
              </a:solidFill>
            </a:endParaRPr>
          </a:p>
        </p:txBody>
      </p:sp>
      <p:sp>
        <p:nvSpPr>
          <p:cNvPr id="16" name="TextBox 15"/>
          <p:cNvSpPr txBox="1"/>
          <p:nvPr/>
        </p:nvSpPr>
        <p:spPr>
          <a:xfrm>
            <a:off x="5779294" y="549947"/>
            <a:ext cx="1588294"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Sep-19</a:t>
            </a:r>
            <a:endParaRPr lang="en-US" sz="1600" b="1" dirty="0">
              <a:solidFill>
                <a:srgbClr val="002060"/>
              </a:solidFill>
            </a:endParaRPr>
          </a:p>
        </p:txBody>
      </p:sp>
      <p:sp>
        <p:nvSpPr>
          <p:cNvPr id="17" name="TextBox 16"/>
          <p:cNvSpPr txBox="1"/>
          <p:nvPr/>
        </p:nvSpPr>
        <p:spPr>
          <a:xfrm>
            <a:off x="7367587" y="549947"/>
            <a:ext cx="1667839"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Oct-19</a:t>
            </a:r>
            <a:endParaRPr lang="en-US" sz="1600" b="1" dirty="0">
              <a:solidFill>
                <a:srgbClr val="002060"/>
              </a:solidFill>
            </a:endParaRPr>
          </a:p>
        </p:txBody>
      </p:sp>
      <p:sp>
        <p:nvSpPr>
          <p:cNvPr id="18" name="TextBox 17"/>
          <p:cNvSpPr txBox="1"/>
          <p:nvPr/>
        </p:nvSpPr>
        <p:spPr>
          <a:xfrm>
            <a:off x="9035427" y="550649"/>
            <a:ext cx="1446836"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Nov-19</a:t>
            </a:r>
            <a:endParaRPr lang="en-US" sz="1600" b="1" dirty="0">
              <a:solidFill>
                <a:srgbClr val="002060"/>
              </a:solidFill>
            </a:endParaRPr>
          </a:p>
        </p:txBody>
      </p:sp>
      <p:sp>
        <p:nvSpPr>
          <p:cNvPr id="19" name="TextBox 18"/>
          <p:cNvSpPr txBox="1"/>
          <p:nvPr/>
        </p:nvSpPr>
        <p:spPr>
          <a:xfrm>
            <a:off x="10482262" y="549947"/>
            <a:ext cx="1704163" cy="355441"/>
          </a:xfrm>
          <a:prstGeom prst="rect">
            <a:avLst/>
          </a:prstGeom>
          <a:solidFill>
            <a:schemeClr val="bg1">
              <a:lumMod val="85000"/>
            </a:schemeClr>
          </a:solidFill>
        </p:spPr>
        <p:txBody>
          <a:bodyPr wrap="square" rtlCol="0">
            <a:spAutoFit/>
          </a:bodyPr>
          <a:lstStyle/>
          <a:p>
            <a:pPr algn="ctr"/>
            <a:r>
              <a:rPr lang="en-US" sz="1600" b="1" dirty="0" smtClean="0">
                <a:solidFill>
                  <a:srgbClr val="002060"/>
                </a:solidFill>
              </a:rPr>
              <a:t>Dec-19</a:t>
            </a:r>
            <a:endParaRPr lang="en-US" sz="1600" b="1" dirty="0">
              <a:solidFill>
                <a:srgbClr val="002060"/>
              </a:solidFill>
            </a:endParaRPr>
          </a:p>
        </p:txBody>
      </p:sp>
      <p:sp>
        <p:nvSpPr>
          <p:cNvPr id="20" name="TextBox 19"/>
          <p:cNvSpPr txBox="1"/>
          <p:nvPr/>
        </p:nvSpPr>
        <p:spPr>
          <a:xfrm>
            <a:off x="-9085" y="551408"/>
            <a:ext cx="2590800" cy="355441"/>
          </a:xfrm>
          <a:prstGeom prst="rect">
            <a:avLst/>
          </a:prstGeom>
          <a:solidFill>
            <a:schemeClr val="bg1">
              <a:lumMod val="85000"/>
            </a:schemeClr>
          </a:solidFill>
        </p:spPr>
        <p:txBody>
          <a:bodyPr wrap="square" rtlCol="0">
            <a:spAutoFit/>
          </a:bodyPr>
          <a:lstStyle/>
          <a:p>
            <a:pPr algn="ctr"/>
            <a:endParaRPr lang="en-US" sz="1600" b="1" dirty="0">
              <a:solidFill>
                <a:srgbClr val="002060"/>
              </a:solidFill>
            </a:endParaRPr>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72"/>
          <a:stretch/>
        </p:blipFill>
        <p:spPr bwMode="auto">
          <a:xfrm>
            <a:off x="-8878" y="3647790"/>
            <a:ext cx="12195303"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1921" y="4128816"/>
            <a:ext cx="2279332" cy="234271"/>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46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075"/>
                                        </p:tgtEl>
                                        <p:attrNameLst>
                                          <p:attrName>style.visibility</p:attrName>
                                        </p:attrNameLst>
                                      </p:cBhvr>
                                      <p:to>
                                        <p:strVal val="visible"/>
                                      </p:to>
                                    </p:set>
                                    <p:animEffect transition="in" filter="fade">
                                      <p:cBhvr>
                                        <p:cTn id="66" dur="500"/>
                                        <p:tgtEl>
                                          <p:spTgt spid="307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122"/>
                                        </p:tgtEl>
                                        <p:attrNameLst>
                                          <p:attrName>style.visibility</p:attrName>
                                        </p:attrNameLst>
                                      </p:cBhvr>
                                      <p:to>
                                        <p:strVal val="visible"/>
                                      </p:to>
                                    </p:set>
                                    <p:animEffect transition="in" filter="fade">
                                      <p:cBhvr>
                                        <p:cTn id="71" dur="500"/>
                                        <p:tgtEl>
                                          <p:spTgt spid="51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7" grpId="0"/>
      <p:bldP spid="28" grpId="0"/>
      <p:bldP spid="11" grpId="0" animBg="1"/>
      <p:bldP spid="13" grpId="0" animBg="1"/>
      <p:bldP spid="15" grpId="0" animBg="1"/>
      <p:bldP spid="16" grpId="0" animBg="1"/>
      <p:bldP spid="17" grpId="0" animBg="1"/>
      <p:bldP spid="18" grpId="0" animBg="1"/>
      <p:bldP spid="19" grpId="0" animBg="1"/>
      <p:bldP spid="20"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592"/>
            <a:ext cx="10515600" cy="662563"/>
          </a:xfrm>
        </p:spPr>
        <p:txBody>
          <a:bodyPr>
            <a:noAutofit/>
          </a:bodyPr>
          <a:lstStyle/>
          <a:p>
            <a:r>
              <a:rPr lang="en-US" sz="2800" b="1" dirty="0">
                <a:solidFill>
                  <a:srgbClr val="002060"/>
                </a:solidFill>
                <a:latin typeface="Verdana" panose="020B0604030504040204" pitchFamily="34" charset="0"/>
                <a:ea typeface="Verdana" panose="020B0604030504040204" pitchFamily="34" charset="0"/>
              </a:rPr>
              <a:t>Tactical</a:t>
            </a:r>
            <a:endParaRPr lang="en-US" sz="2800" dirty="0"/>
          </a:p>
        </p:txBody>
      </p:sp>
      <p:sp>
        <p:nvSpPr>
          <p:cNvPr id="11" name="Content Placeholder 2"/>
          <p:cNvSpPr txBox="1">
            <a:spLocks/>
          </p:cNvSpPr>
          <p:nvPr/>
        </p:nvSpPr>
        <p:spPr>
          <a:xfrm>
            <a:off x="-13604938"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7" name="Content Placeholder 2"/>
          <p:cNvSpPr txBox="1">
            <a:spLocks/>
          </p:cNvSpPr>
          <p:nvPr/>
        </p:nvSpPr>
        <p:spPr>
          <a:xfrm>
            <a:off x="304800" y="912789"/>
            <a:ext cx="11887200" cy="691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a:t>
            </a:r>
            <a:r>
              <a:rPr lang="en-US" dirty="0" smtClean="0">
                <a:solidFill>
                  <a:schemeClr val="accent1">
                    <a:lumMod val="75000"/>
                  </a:schemeClr>
                </a:solidFill>
              </a:rPr>
              <a:t>Lunch and learns</a:t>
            </a:r>
            <a:r>
              <a:rPr lang="en-US" dirty="0" smtClean="0"/>
              <a:t>: Ebro-sponsored lunches with </a:t>
            </a:r>
            <a:r>
              <a:rPr lang="en-US" dirty="0">
                <a:solidFill>
                  <a:schemeClr val="accent1">
                    <a:lumMod val="75000"/>
                  </a:schemeClr>
                </a:solidFill>
              </a:rPr>
              <a:t>guest speakers </a:t>
            </a:r>
            <a:r>
              <a:rPr lang="en-US" dirty="0" smtClean="0"/>
              <a:t>discussing latest developments in issues that are relevant to a target audience, such as Industrial Mobility, BI (Manufacture Intelligence), </a:t>
            </a:r>
            <a:r>
              <a:rPr lang="en-US" dirty="0">
                <a:solidFill>
                  <a:schemeClr val="accent1">
                    <a:lumMod val="75000"/>
                  </a:schemeClr>
                </a:solidFill>
              </a:rPr>
              <a:t>Smart Factory</a:t>
            </a:r>
            <a:r>
              <a:rPr lang="en-US" dirty="0" smtClean="0"/>
              <a:t>. </a:t>
            </a:r>
            <a:r>
              <a:rPr lang="en-US" dirty="0">
                <a:solidFill>
                  <a:schemeClr val="accent1">
                    <a:lumMod val="75000"/>
                  </a:schemeClr>
                </a:solidFill>
              </a:rPr>
              <a:t>Ally</a:t>
            </a:r>
            <a:r>
              <a:rPr lang="en-US" dirty="0" smtClean="0"/>
              <a:t> with </a:t>
            </a:r>
            <a:r>
              <a:rPr lang="en-US" dirty="0">
                <a:solidFill>
                  <a:schemeClr val="accent1">
                    <a:lumMod val="75000"/>
                  </a:schemeClr>
                </a:solidFill>
              </a:rPr>
              <a:t>pump, piping, automation companies </a:t>
            </a:r>
            <a:r>
              <a:rPr lang="en-US" dirty="0"/>
              <a:t>for the events</a:t>
            </a:r>
            <a:r>
              <a:rPr lang="en-US" dirty="0">
                <a:solidFill>
                  <a:schemeClr val="accent1">
                    <a:lumMod val="75000"/>
                  </a:schemeClr>
                </a:solidFill>
              </a:rPr>
              <a:t>. </a:t>
            </a:r>
          </a:p>
          <a:p>
            <a:pPr>
              <a:buFontTx/>
              <a:buChar char="-"/>
            </a:pPr>
            <a:r>
              <a:rPr lang="en-US" dirty="0" smtClean="0">
                <a:solidFill>
                  <a:schemeClr val="accent1">
                    <a:lumMod val="75000"/>
                  </a:schemeClr>
                </a:solidFill>
              </a:rPr>
              <a:t>Annual </a:t>
            </a:r>
            <a:r>
              <a:rPr lang="en-US" dirty="0">
                <a:solidFill>
                  <a:schemeClr val="accent1">
                    <a:lumMod val="75000"/>
                  </a:schemeClr>
                </a:solidFill>
              </a:rPr>
              <a:t>VIP seminars</a:t>
            </a:r>
            <a:r>
              <a:rPr lang="en-US" dirty="0" smtClean="0"/>
              <a:t>: Courtesy meetings between </a:t>
            </a:r>
            <a:r>
              <a:rPr lang="en-US" dirty="0">
                <a:solidFill>
                  <a:schemeClr val="accent1">
                    <a:lumMod val="75000"/>
                  </a:schemeClr>
                </a:solidFill>
              </a:rPr>
              <a:t>upper management teams </a:t>
            </a:r>
            <a:r>
              <a:rPr lang="en-US" dirty="0" smtClean="0"/>
              <a:t>demonstrating </a:t>
            </a:r>
            <a:r>
              <a:rPr lang="en-US" dirty="0">
                <a:solidFill>
                  <a:schemeClr val="accent1">
                    <a:lumMod val="75000"/>
                  </a:schemeClr>
                </a:solidFill>
              </a:rPr>
              <a:t>solutions</a:t>
            </a:r>
            <a:r>
              <a:rPr lang="en-US" dirty="0" smtClean="0"/>
              <a:t> to their business issues. </a:t>
            </a:r>
          </a:p>
          <a:p>
            <a:pPr>
              <a:buFontTx/>
              <a:buChar char="-"/>
            </a:pPr>
            <a:r>
              <a:rPr lang="en-US" dirty="0" smtClean="0"/>
              <a:t>Industry-</a:t>
            </a:r>
            <a:r>
              <a:rPr lang="en-US" dirty="0" smtClean="0">
                <a:solidFill>
                  <a:schemeClr val="accent1">
                    <a:lumMod val="75000"/>
                  </a:schemeClr>
                </a:solidFill>
              </a:rPr>
              <a:t>sponsored </a:t>
            </a:r>
            <a:r>
              <a:rPr lang="en-US" dirty="0">
                <a:solidFill>
                  <a:schemeClr val="accent1">
                    <a:lumMod val="75000"/>
                  </a:schemeClr>
                </a:solidFill>
              </a:rPr>
              <a:t>training </a:t>
            </a:r>
            <a:r>
              <a:rPr lang="en-US" dirty="0" smtClean="0"/>
              <a:t>sessions: Ebro-sponsored </a:t>
            </a:r>
            <a:r>
              <a:rPr lang="en-US" dirty="0">
                <a:solidFill>
                  <a:schemeClr val="accent1">
                    <a:lumMod val="75000"/>
                  </a:schemeClr>
                </a:solidFill>
              </a:rPr>
              <a:t>training courses </a:t>
            </a:r>
            <a:r>
              <a:rPr lang="en-US" dirty="0" smtClean="0"/>
              <a:t>for </a:t>
            </a:r>
            <a:r>
              <a:rPr lang="en-US" dirty="0">
                <a:solidFill>
                  <a:schemeClr val="accent1">
                    <a:lumMod val="75000"/>
                  </a:schemeClr>
                </a:solidFill>
              </a:rPr>
              <a:t>technologies</a:t>
            </a:r>
            <a:r>
              <a:rPr lang="en-US" dirty="0" smtClean="0"/>
              <a:t> used within the Market. </a:t>
            </a:r>
          </a:p>
          <a:p>
            <a:pPr marL="0" indent="0">
              <a:buNone/>
            </a:pPr>
            <a:r>
              <a:rPr lang="en-US" dirty="0"/>
              <a:t> - Award of </a:t>
            </a:r>
            <a:r>
              <a:rPr lang="en-US" dirty="0">
                <a:solidFill>
                  <a:schemeClr val="accent1">
                    <a:lumMod val="75000"/>
                  </a:schemeClr>
                </a:solidFill>
              </a:rPr>
              <a:t>Thailand manufacture tour </a:t>
            </a:r>
            <a:r>
              <a:rPr lang="en-US" dirty="0" smtClean="0"/>
              <a:t>for key accounts </a:t>
            </a:r>
            <a:r>
              <a:rPr lang="en-US" dirty="0"/>
              <a:t>if </a:t>
            </a:r>
            <a:r>
              <a:rPr lang="en-US" dirty="0" smtClean="0"/>
              <a:t>met </a:t>
            </a:r>
            <a:r>
              <a:rPr lang="en-US" dirty="0"/>
              <a:t>a certain </a:t>
            </a:r>
            <a:r>
              <a:rPr lang="en-US" dirty="0" smtClean="0"/>
              <a:t>PO</a:t>
            </a:r>
            <a:endParaRPr lang="en-US" dirty="0"/>
          </a:p>
          <a:p>
            <a:pPr marL="0" indent="0">
              <a:buNone/>
            </a:pPr>
            <a:r>
              <a:rPr lang="en-US" dirty="0"/>
              <a:t> - Award of </a:t>
            </a:r>
            <a:r>
              <a:rPr lang="en-US" dirty="0">
                <a:solidFill>
                  <a:schemeClr val="accent1">
                    <a:lumMod val="75000"/>
                  </a:schemeClr>
                </a:solidFill>
              </a:rPr>
              <a:t>Europe product center tour </a:t>
            </a:r>
            <a:r>
              <a:rPr lang="en-US" dirty="0"/>
              <a:t>for key accounts if </a:t>
            </a:r>
            <a:r>
              <a:rPr lang="en-US" dirty="0" smtClean="0"/>
              <a:t>met </a:t>
            </a:r>
            <a:r>
              <a:rPr lang="en-US" dirty="0"/>
              <a:t>a certain PO</a:t>
            </a:r>
          </a:p>
          <a:p>
            <a:pPr>
              <a:buFontTx/>
              <a:buChar char="-"/>
            </a:pPr>
            <a:endParaRPr lang="en-US" dirty="0" smtClean="0"/>
          </a:p>
        </p:txBody>
      </p:sp>
    </p:spTree>
    <p:extLst>
      <p:ext uri="{BB962C8B-B14F-4D97-AF65-F5344CB8AC3E}">
        <p14:creationId xmlns:p14="http://schemas.microsoft.com/office/powerpoint/2010/main" val="3546304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689"/>
            <a:ext cx="10515600" cy="662563"/>
          </a:xfrm>
        </p:spPr>
        <p:txBody>
          <a:bodyPr>
            <a:noAutofit/>
          </a:bodyPr>
          <a:lstStyle/>
          <a:p>
            <a:r>
              <a:rPr lang="en-US" sz="2800" b="1" dirty="0">
                <a:solidFill>
                  <a:srgbClr val="002060"/>
                </a:solidFill>
                <a:latin typeface="Verdana" panose="020B0604030504040204" pitchFamily="34" charset="0"/>
                <a:ea typeface="Verdana" panose="020B0604030504040204" pitchFamily="34" charset="0"/>
              </a:rPr>
              <a:t>Tactical</a:t>
            </a:r>
            <a:endParaRPr lang="en-US" sz="2800" dirty="0"/>
          </a:p>
        </p:txBody>
      </p:sp>
      <p:sp>
        <p:nvSpPr>
          <p:cNvPr id="11" name="Content Placeholder 2"/>
          <p:cNvSpPr txBox="1">
            <a:spLocks/>
          </p:cNvSpPr>
          <p:nvPr/>
        </p:nvSpPr>
        <p:spPr>
          <a:xfrm>
            <a:off x="-13348460"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6" name="Content Placeholder 2"/>
          <p:cNvSpPr txBox="1">
            <a:spLocks/>
          </p:cNvSpPr>
          <p:nvPr/>
        </p:nvSpPr>
        <p:spPr>
          <a:xfrm>
            <a:off x="0" y="1379061"/>
            <a:ext cx="11887200" cy="691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2060"/>
                </a:solidFill>
              </a:rPr>
              <a:t>Personal Selling, Regularly Scheduled Informational Events </a:t>
            </a:r>
          </a:p>
          <a:p>
            <a:pPr>
              <a:buFontTx/>
              <a:buChar char="-"/>
            </a:pPr>
            <a:r>
              <a:rPr lang="en-US" dirty="0" smtClean="0"/>
              <a:t>Participation </a:t>
            </a:r>
            <a:r>
              <a:rPr lang="en-US" dirty="0"/>
              <a:t>at professional </a:t>
            </a:r>
            <a:r>
              <a:rPr lang="en-US" dirty="0">
                <a:solidFill>
                  <a:schemeClr val="accent1">
                    <a:lumMod val="75000"/>
                  </a:schemeClr>
                </a:solidFill>
              </a:rPr>
              <a:t>society conferences </a:t>
            </a:r>
            <a:r>
              <a:rPr lang="en-US" dirty="0"/>
              <a:t>and meetings: </a:t>
            </a:r>
            <a:r>
              <a:rPr lang="en-US" dirty="0">
                <a:solidFill>
                  <a:schemeClr val="accent1">
                    <a:lumMod val="75000"/>
                  </a:schemeClr>
                </a:solidFill>
              </a:rPr>
              <a:t>Ebro speakers </a:t>
            </a:r>
            <a:r>
              <a:rPr lang="en-US" dirty="0"/>
              <a:t>presenting technical papers on the latest technology developments and applications. Ebro </a:t>
            </a:r>
            <a:r>
              <a:rPr lang="en-US" dirty="0">
                <a:solidFill>
                  <a:schemeClr val="accent1">
                    <a:lumMod val="75000"/>
                  </a:schemeClr>
                </a:solidFill>
              </a:rPr>
              <a:t>booth in exhibition </a:t>
            </a:r>
            <a:r>
              <a:rPr lang="en-US" dirty="0"/>
              <a:t>hall</a:t>
            </a:r>
            <a:r>
              <a:rPr lang="en-US" dirty="0" smtClean="0"/>
              <a:t>.</a:t>
            </a:r>
          </a:p>
          <a:p>
            <a:pPr>
              <a:buFontTx/>
              <a:buChar char="-"/>
            </a:pPr>
            <a:r>
              <a:rPr lang="en-US" dirty="0" smtClean="0"/>
              <a:t>Expand as much as distributors.</a:t>
            </a:r>
          </a:p>
          <a:p>
            <a:pPr>
              <a:buFontTx/>
              <a:buChar char="-"/>
            </a:pPr>
            <a:r>
              <a:rPr lang="en-US" dirty="0" smtClean="0"/>
              <a:t>Find </a:t>
            </a:r>
            <a:r>
              <a:rPr lang="en-US" dirty="0" smtClean="0"/>
              <a:t>pump, piping, water, </a:t>
            </a:r>
            <a:r>
              <a:rPr lang="en-US" dirty="0" err="1" smtClean="0"/>
              <a:t>firefighting.etc</a:t>
            </a:r>
            <a:r>
              <a:rPr lang="en-US" dirty="0" smtClean="0"/>
              <a:t>. companies for </a:t>
            </a:r>
            <a:r>
              <a:rPr lang="en-US" dirty="0" smtClean="0">
                <a:solidFill>
                  <a:schemeClr val="accent1">
                    <a:lumMod val="75000"/>
                  </a:schemeClr>
                </a:solidFill>
              </a:rPr>
              <a:t>cross-sales</a:t>
            </a:r>
            <a:endParaRPr lang="en-US" dirty="0"/>
          </a:p>
        </p:txBody>
      </p:sp>
    </p:spTree>
    <p:extLst>
      <p:ext uri="{BB962C8B-B14F-4D97-AF65-F5344CB8AC3E}">
        <p14:creationId xmlns:p14="http://schemas.microsoft.com/office/powerpoint/2010/main" val="3119770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592"/>
            <a:ext cx="10515600" cy="662563"/>
          </a:xfrm>
        </p:spPr>
        <p:txBody>
          <a:bodyPr>
            <a:noAutofit/>
          </a:bodyPr>
          <a:lstStyle/>
          <a:p>
            <a:r>
              <a:rPr lang="en-US" sz="2800" b="1" dirty="0">
                <a:solidFill>
                  <a:srgbClr val="002060"/>
                </a:solidFill>
                <a:latin typeface="Verdana" panose="020B0604030504040204" pitchFamily="34" charset="0"/>
                <a:ea typeface="Verdana" panose="020B0604030504040204" pitchFamily="34" charset="0"/>
              </a:rPr>
              <a:t>Tactical</a:t>
            </a:r>
            <a:endParaRPr lang="en-US" sz="2800" dirty="0"/>
          </a:p>
        </p:txBody>
      </p:sp>
      <p:sp>
        <p:nvSpPr>
          <p:cNvPr id="11" name="Content Placeholder 2"/>
          <p:cNvSpPr txBox="1">
            <a:spLocks/>
          </p:cNvSpPr>
          <p:nvPr/>
        </p:nvSpPr>
        <p:spPr>
          <a:xfrm>
            <a:off x="-13348460"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pic>
        <p:nvPicPr>
          <p:cNvPr id="7" name="Picture 6"/>
          <p:cNvPicPr>
            <a:picLocks noChangeAspect="1"/>
          </p:cNvPicPr>
          <p:nvPr/>
        </p:nvPicPr>
        <p:blipFill rotWithShape="1">
          <a:blip r:embed="rId2"/>
          <a:srcRect r="1822"/>
          <a:stretch/>
        </p:blipFill>
        <p:spPr>
          <a:xfrm>
            <a:off x="2941371" y="0"/>
            <a:ext cx="6435925" cy="4209143"/>
          </a:xfrm>
          <a:prstGeom prst="rect">
            <a:avLst/>
          </a:prstGeom>
        </p:spPr>
      </p:pic>
      <p:pic>
        <p:nvPicPr>
          <p:cNvPr id="4" name="Picture 3"/>
          <p:cNvPicPr>
            <a:picLocks noChangeAspect="1"/>
          </p:cNvPicPr>
          <p:nvPr/>
        </p:nvPicPr>
        <p:blipFill>
          <a:blip r:embed="rId3"/>
          <a:stretch>
            <a:fillRect/>
          </a:stretch>
        </p:blipFill>
        <p:spPr>
          <a:xfrm>
            <a:off x="2941372" y="4209143"/>
            <a:ext cx="6435924" cy="1184335"/>
          </a:xfrm>
          <a:prstGeom prst="rect">
            <a:avLst/>
          </a:prstGeom>
        </p:spPr>
      </p:pic>
      <p:sp>
        <p:nvSpPr>
          <p:cNvPr id="3" name="Rectangle 2"/>
          <p:cNvSpPr/>
          <p:nvPr/>
        </p:nvSpPr>
        <p:spPr>
          <a:xfrm>
            <a:off x="2617890" y="0"/>
            <a:ext cx="7159083" cy="6054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1112" r="1"/>
          <a:stretch/>
        </p:blipFill>
        <p:spPr>
          <a:xfrm>
            <a:off x="3963529" y="124246"/>
            <a:ext cx="5007429" cy="2692734"/>
          </a:xfrm>
          <a:prstGeom prst="rect">
            <a:avLst/>
          </a:prstGeom>
        </p:spPr>
      </p:pic>
      <p:pic>
        <p:nvPicPr>
          <p:cNvPr id="9" name="Picture 8"/>
          <p:cNvPicPr>
            <a:picLocks noChangeAspect="1"/>
          </p:cNvPicPr>
          <p:nvPr/>
        </p:nvPicPr>
        <p:blipFill rotWithShape="1">
          <a:blip r:embed="rId5"/>
          <a:srcRect l="908"/>
          <a:stretch/>
        </p:blipFill>
        <p:spPr>
          <a:xfrm>
            <a:off x="3950364" y="2704916"/>
            <a:ext cx="5064579" cy="1912173"/>
          </a:xfrm>
          <a:prstGeom prst="rect">
            <a:avLst/>
          </a:prstGeom>
        </p:spPr>
      </p:pic>
      <p:pic>
        <p:nvPicPr>
          <p:cNvPr id="10" name="Picture 9"/>
          <p:cNvPicPr>
            <a:picLocks noChangeAspect="1"/>
          </p:cNvPicPr>
          <p:nvPr/>
        </p:nvPicPr>
        <p:blipFill rotWithShape="1">
          <a:blip r:embed="rId6"/>
          <a:srcRect l="1988" r="1147"/>
          <a:stretch/>
        </p:blipFill>
        <p:spPr>
          <a:xfrm>
            <a:off x="3893214" y="4538688"/>
            <a:ext cx="5064579" cy="1709580"/>
          </a:xfrm>
          <a:prstGeom prst="rect">
            <a:avLst/>
          </a:prstGeom>
        </p:spPr>
      </p:pic>
      <p:sp>
        <p:nvSpPr>
          <p:cNvPr id="12" name="Rectangle 11"/>
          <p:cNvSpPr/>
          <p:nvPr/>
        </p:nvSpPr>
        <p:spPr>
          <a:xfrm>
            <a:off x="2617890" y="-540443"/>
            <a:ext cx="7159083" cy="67148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183999" y="911672"/>
            <a:ext cx="3668751" cy="3297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smtClean="0">
                <a:solidFill>
                  <a:srgbClr val="002060"/>
                </a:solidFill>
              </a:rPr>
              <a:t>Vietwater</a:t>
            </a:r>
            <a:r>
              <a:rPr lang="en-US" b="1" dirty="0" smtClean="0">
                <a:solidFill>
                  <a:srgbClr val="002060"/>
                </a:solidFill>
              </a:rPr>
              <a:t> exhibition in July &amp; November 2019</a:t>
            </a:r>
          </a:p>
          <a:p>
            <a:pPr marL="0" indent="0">
              <a:buFont typeface="Arial" panose="020B0604020202020204" pitchFamily="34" charset="0"/>
              <a:buNone/>
            </a:pPr>
            <a:r>
              <a:rPr lang="en-US" dirty="0" smtClean="0"/>
              <a:t>-Mandatory to have Ebro booth for at least 01 of this event</a:t>
            </a:r>
            <a:endParaRPr lang="en-US" dirty="0"/>
          </a:p>
        </p:txBody>
      </p:sp>
      <p:pic>
        <p:nvPicPr>
          <p:cNvPr id="15" name="Picture 14"/>
          <p:cNvPicPr>
            <a:picLocks noChangeAspect="1"/>
          </p:cNvPicPr>
          <p:nvPr/>
        </p:nvPicPr>
        <p:blipFill rotWithShape="1">
          <a:blip r:embed="rId7"/>
          <a:srcRect l="494"/>
          <a:stretch/>
        </p:blipFill>
        <p:spPr>
          <a:xfrm>
            <a:off x="3891776" y="3080102"/>
            <a:ext cx="7865736" cy="1209524"/>
          </a:xfrm>
          <a:prstGeom prst="rect">
            <a:avLst/>
          </a:prstGeom>
        </p:spPr>
      </p:pic>
      <p:pic>
        <p:nvPicPr>
          <p:cNvPr id="16" name="Picture 15"/>
          <p:cNvPicPr>
            <a:picLocks noChangeAspect="1"/>
          </p:cNvPicPr>
          <p:nvPr/>
        </p:nvPicPr>
        <p:blipFill>
          <a:blip r:embed="rId8"/>
          <a:stretch>
            <a:fillRect/>
          </a:stretch>
        </p:blipFill>
        <p:spPr>
          <a:xfrm>
            <a:off x="3833703" y="649652"/>
            <a:ext cx="7923809" cy="1495238"/>
          </a:xfrm>
          <a:prstGeom prst="rect">
            <a:avLst/>
          </a:prstGeom>
        </p:spPr>
      </p:pic>
    </p:spTree>
    <p:extLst>
      <p:ext uri="{BB962C8B-B14F-4D97-AF65-F5344CB8AC3E}">
        <p14:creationId xmlns:p14="http://schemas.microsoft.com/office/powerpoint/2010/main" val="27790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592"/>
            <a:ext cx="10515600" cy="662563"/>
          </a:xfrm>
        </p:spPr>
        <p:txBody>
          <a:bodyPr>
            <a:noAutofit/>
          </a:bodyPr>
          <a:lstStyle/>
          <a:p>
            <a:r>
              <a:rPr lang="en-US" sz="2800" b="1" dirty="0">
                <a:solidFill>
                  <a:srgbClr val="002060"/>
                </a:solidFill>
                <a:latin typeface="Verdana" panose="020B0604030504040204" pitchFamily="34" charset="0"/>
                <a:ea typeface="Verdana" panose="020B0604030504040204" pitchFamily="34" charset="0"/>
              </a:rPr>
              <a:t>Tactical</a:t>
            </a:r>
            <a:endParaRPr lang="en-US" sz="2800" dirty="0"/>
          </a:p>
        </p:txBody>
      </p:sp>
      <p:sp>
        <p:nvSpPr>
          <p:cNvPr id="11" name="Content Placeholder 2"/>
          <p:cNvSpPr txBox="1">
            <a:spLocks/>
          </p:cNvSpPr>
          <p:nvPr/>
        </p:nvSpPr>
        <p:spPr>
          <a:xfrm>
            <a:off x="-13348460"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6" name="Content Placeholder 2"/>
          <p:cNvSpPr txBox="1">
            <a:spLocks/>
          </p:cNvSpPr>
          <p:nvPr/>
        </p:nvSpPr>
        <p:spPr>
          <a:xfrm>
            <a:off x="133815" y="1103289"/>
            <a:ext cx="11887200" cy="691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Direct Marketing and Sales Tools </a:t>
            </a:r>
          </a:p>
          <a:p>
            <a:pPr marL="0" indent="0">
              <a:buFont typeface="Arial" panose="020B0604020202020204" pitchFamily="34" charset="0"/>
              <a:buNone/>
            </a:pPr>
            <a:r>
              <a:rPr lang="en-US" dirty="0" smtClean="0"/>
              <a:t>- 4.0 </a:t>
            </a:r>
            <a:r>
              <a:rPr lang="en-US" dirty="0">
                <a:solidFill>
                  <a:schemeClr val="accent1">
                    <a:lumMod val="75000"/>
                  </a:schemeClr>
                </a:solidFill>
              </a:rPr>
              <a:t>Industrial Review distribution</a:t>
            </a:r>
            <a:r>
              <a:rPr lang="en-US" dirty="0" smtClean="0"/>
              <a:t>: </a:t>
            </a:r>
            <a:r>
              <a:rPr lang="en-US" dirty="0" smtClean="0">
                <a:solidFill>
                  <a:schemeClr val="accent1">
                    <a:lumMod val="75000"/>
                  </a:schemeClr>
                </a:solidFill>
              </a:rPr>
              <a:t>Complimentary copies </a:t>
            </a:r>
            <a:r>
              <a:rPr lang="en-US" dirty="0" smtClean="0"/>
              <a:t>of 4.0 Industrial Review to selected </a:t>
            </a:r>
            <a:r>
              <a:rPr lang="en-US" dirty="0" smtClean="0">
                <a:solidFill>
                  <a:schemeClr val="accent1">
                    <a:lumMod val="75000"/>
                  </a:schemeClr>
                </a:solidFill>
              </a:rPr>
              <a:t>key accounts. </a:t>
            </a:r>
          </a:p>
          <a:p>
            <a:r>
              <a:rPr lang="en-US" b="1" dirty="0" smtClean="0">
                <a:solidFill>
                  <a:srgbClr val="002060"/>
                </a:solidFill>
              </a:rPr>
              <a:t>Advertising </a:t>
            </a:r>
          </a:p>
          <a:p>
            <a:pPr>
              <a:buFontTx/>
              <a:buChar char="-"/>
            </a:pPr>
            <a:r>
              <a:rPr lang="en-US" dirty="0" smtClean="0"/>
              <a:t>National and international </a:t>
            </a:r>
            <a:r>
              <a:rPr lang="en-US" dirty="0">
                <a:solidFill>
                  <a:schemeClr val="accent1">
                    <a:lumMod val="75000"/>
                  </a:schemeClr>
                </a:solidFill>
              </a:rPr>
              <a:t>advertising campaigns</a:t>
            </a:r>
            <a:r>
              <a:rPr lang="en-US" dirty="0" smtClean="0"/>
              <a:t>: Advertising programs in major trade journals and business magazines/ </a:t>
            </a:r>
            <a:r>
              <a:rPr lang="en-US" dirty="0">
                <a:solidFill>
                  <a:schemeClr val="accent1">
                    <a:lumMod val="75000"/>
                  </a:schemeClr>
                </a:solidFill>
              </a:rPr>
              <a:t>email campaigns</a:t>
            </a:r>
          </a:p>
          <a:p>
            <a:pPr>
              <a:buFontTx/>
              <a:buChar char="-"/>
            </a:pPr>
            <a:r>
              <a:rPr lang="en-US" dirty="0">
                <a:solidFill>
                  <a:schemeClr val="accent1">
                    <a:lumMod val="75000"/>
                  </a:schemeClr>
                </a:solidFill>
              </a:rPr>
              <a:t>Google Ad Word </a:t>
            </a:r>
            <a:r>
              <a:rPr lang="en-US" dirty="0" smtClean="0"/>
              <a:t>, Twitter, Facebook, </a:t>
            </a:r>
            <a:r>
              <a:rPr lang="en-US" dirty="0">
                <a:solidFill>
                  <a:schemeClr val="accent1">
                    <a:lumMod val="75000"/>
                  </a:schemeClr>
                </a:solidFill>
              </a:rPr>
              <a:t>LinkedIn</a:t>
            </a:r>
          </a:p>
          <a:p>
            <a:r>
              <a:rPr lang="en-US" b="1" dirty="0" smtClean="0">
                <a:solidFill>
                  <a:srgbClr val="002060"/>
                </a:solidFill>
              </a:rPr>
              <a:t>Public Relations</a:t>
            </a:r>
          </a:p>
          <a:p>
            <a:pPr marL="0" indent="0">
              <a:buFont typeface="Arial" panose="020B0604020202020204" pitchFamily="34" charset="0"/>
              <a:buNone/>
            </a:pPr>
            <a:r>
              <a:rPr lang="en-US" dirty="0" smtClean="0"/>
              <a:t>- </a:t>
            </a:r>
            <a:r>
              <a:rPr lang="en-US" dirty="0">
                <a:solidFill>
                  <a:schemeClr val="accent1">
                    <a:lumMod val="75000"/>
                  </a:schemeClr>
                </a:solidFill>
              </a:rPr>
              <a:t>Ebro in Education </a:t>
            </a:r>
            <a:r>
              <a:rPr lang="en-US" dirty="0" smtClean="0"/>
              <a:t>and Development: A Ebro-sponsored program community development programs— Science Center, University for example to </a:t>
            </a:r>
            <a:r>
              <a:rPr lang="en-US" dirty="0">
                <a:solidFill>
                  <a:schemeClr val="accent1">
                    <a:lumMod val="75000"/>
                  </a:schemeClr>
                </a:solidFill>
              </a:rPr>
              <a:t>support valves/ actuators</a:t>
            </a:r>
            <a:r>
              <a:rPr lang="en-US" dirty="0" smtClean="0"/>
              <a:t> for students  learning.</a:t>
            </a:r>
            <a:endParaRPr lang="en-US" dirty="0"/>
          </a:p>
        </p:txBody>
      </p:sp>
    </p:spTree>
    <p:extLst>
      <p:ext uri="{BB962C8B-B14F-4D97-AF65-F5344CB8AC3E}">
        <p14:creationId xmlns:p14="http://schemas.microsoft.com/office/powerpoint/2010/main" val="4127441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0" y="0"/>
            <a:ext cx="10515600" cy="662563"/>
          </a:xfrm>
        </p:spPr>
        <p:txBody>
          <a:bodyPr>
            <a:noAutofit/>
          </a:bodyPr>
          <a:lstStyle/>
          <a:p>
            <a:r>
              <a:rPr lang="en-US" sz="2800" b="1" dirty="0">
                <a:solidFill>
                  <a:srgbClr val="002060"/>
                </a:solidFill>
                <a:latin typeface="Verdana" panose="020B0604030504040204" pitchFamily="34" charset="0"/>
                <a:ea typeface="Verdana" panose="020B0604030504040204" pitchFamily="34" charset="0"/>
              </a:rPr>
              <a:t>Tactical</a:t>
            </a:r>
            <a:endParaRPr lang="en-US" sz="2800" dirty="0"/>
          </a:p>
        </p:txBody>
      </p:sp>
      <p:sp>
        <p:nvSpPr>
          <p:cNvPr id="11" name="Content Placeholder 2"/>
          <p:cNvSpPr txBox="1">
            <a:spLocks/>
          </p:cNvSpPr>
          <p:nvPr/>
        </p:nvSpPr>
        <p:spPr>
          <a:xfrm>
            <a:off x="-13348460"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6" name="Content Placeholder 2"/>
          <p:cNvSpPr txBox="1">
            <a:spLocks/>
          </p:cNvSpPr>
          <p:nvPr/>
        </p:nvSpPr>
        <p:spPr>
          <a:xfrm>
            <a:off x="40310" y="856545"/>
            <a:ext cx="11887200" cy="691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Appointed Distributors / Dealers Recognition</a:t>
            </a:r>
          </a:p>
          <a:p>
            <a:pPr marL="0" indent="0">
              <a:buNone/>
            </a:pPr>
            <a:r>
              <a:rPr lang="en-US" dirty="0" smtClean="0"/>
              <a:t> </a:t>
            </a:r>
            <a:r>
              <a:rPr lang="en-US" dirty="0"/>
              <a:t>- </a:t>
            </a:r>
            <a:r>
              <a:rPr lang="en-US" dirty="0" smtClean="0"/>
              <a:t>Held Distributors/ Dealer award conference meeting and announcing </a:t>
            </a:r>
            <a:r>
              <a:rPr lang="en-US" dirty="0"/>
              <a:t>best Distributors/ Dealer </a:t>
            </a:r>
            <a:r>
              <a:rPr lang="en-US" dirty="0" smtClean="0"/>
              <a:t>in September 2019</a:t>
            </a:r>
          </a:p>
          <a:p>
            <a:pPr marL="0" indent="0">
              <a:buNone/>
            </a:pPr>
            <a:r>
              <a:rPr lang="en-US" dirty="0" smtClean="0"/>
              <a:t> - Award of Thailand manufacture tour if meet a certain target</a:t>
            </a:r>
          </a:p>
          <a:p>
            <a:pPr marL="0" indent="0">
              <a:buNone/>
            </a:pPr>
            <a:r>
              <a:rPr lang="en-US" dirty="0"/>
              <a:t> - Award of </a:t>
            </a:r>
            <a:r>
              <a:rPr lang="en-US" dirty="0" smtClean="0"/>
              <a:t>Europe product center </a:t>
            </a:r>
            <a:r>
              <a:rPr lang="en-US" dirty="0"/>
              <a:t>tour if meet </a:t>
            </a:r>
            <a:r>
              <a:rPr lang="en-US" dirty="0" smtClean="0"/>
              <a:t>a certain </a:t>
            </a:r>
            <a:r>
              <a:rPr lang="en-US" dirty="0"/>
              <a:t>target</a:t>
            </a:r>
          </a:p>
          <a:p>
            <a:pPr marL="0" indent="0">
              <a:buNone/>
            </a:pPr>
            <a:endParaRPr lang="en-US" dirty="0" smtClean="0"/>
          </a:p>
          <a:p>
            <a:pPr marL="0" indent="0">
              <a:buNone/>
            </a:pPr>
            <a:endParaRPr lang="en-US" b="1" dirty="0" smtClean="0">
              <a:solidFill>
                <a:srgbClr val="002060"/>
              </a:solidFill>
            </a:endParaRPr>
          </a:p>
          <a:p>
            <a:pPr marL="0" indent="0">
              <a:buNone/>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626" y="3834015"/>
            <a:ext cx="2425236" cy="2425236"/>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678" y="3830088"/>
            <a:ext cx="2377300" cy="2377300"/>
          </a:xfrm>
          <a:prstGeom prst="rect">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3" y="3905312"/>
            <a:ext cx="2768786" cy="2226853"/>
          </a:xfrm>
          <a:prstGeom prst="rect">
            <a:avLst/>
          </a:prstGeom>
          <a:ln>
            <a:noFill/>
          </a:ln>
          <a:effectLst>
            <a:softEdge rad="112500"/>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9886" y="4195733"/>
            <a:ext cx="3407624" cy="1904883"/>
          </a:xfrm>
          <a:prstGeom prst="rect">
            <a:avLst/>
          </a:prstGeom>
          <a:ln>
            <a:noFill/>
          </a:ln>
          <a:effectLst>
            <a:softEdge rad="112500"/>
          </a:effectLst>
        </p:spPr>
      </p:pic>
    </p:spTree>
    <p:extLst>
      <p:ext uri="{BB962C8B-B14F-4D97-AF65-F5344CB8AC3E}">
        <p14:creationId xmlns:p14="http://schemas.microsoft.com/office/powerpoint/2010/main" val="3461071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0" y="323385"/>
            <a:ext cx="10515600" cy="662563"/>
          </a:xfrm>
        </p:spPr>
        <p:txBody>
          <a:bodyPr>
            <a:noAutofit/>
          </a:bodyPr>
          <a:lstStyle/>
          <a:p>
            <a:r>
              <a:rPr lang="en-US" sz="3200" b="1" dirty="0">
                <a:solidFill>
                  <a:srgbClr val="002060"/>
                </a:solidFill>
                <a:latin typeface="Verdana" panose="020B0604030504040204" pitchFamily="34" charset="0"/>
                <a:ea typeface="Verdana" panose="020B0604030504040204" pitchFamily="34" charset="0"/>
              </a:rPr>
              <a:t>Logistic / Lead time</a:t>
            </a:r>
            <a:br>
              <a:rPr lang="en-US" sz="3200" b="1" dirty="0">
                <a:solidFill>
                  <a:srgbClr val="002060"/>
                </a:solidFill>
                <a:latin typeface="Verdana" panose="020B0604030504040204" pitchFamily="34" charset="0"/>
                <a:ea typeface="Verdana" panose="020B0604030504040204" pitchFamily="34" charset="0"/>
              </a:rPr>
            </a:br>
            <a:endParaRPr lang="en-US" sz="3200" dirty="0">
              <a:latin typeface="Verdana" panose="020B0604030504040204" pitchFamily="34" charset="0"/>
              <a:ea typeface="Verdana" panose="020B0604030504040204" pitchFamily="34" charset="0"/>
            </a:endParaRPr>
          </a:p>
        </p:txBody>
      </p:sp>
      <p:sp>
        <p:nvSpPr>
          <p:cNvPr id="11" name="Content Placeholder 2"/>
          <p:cNvSpPr txBox="1">
            <a:spLocks/>
          </p:cNvSpPr>
          <p:nvPr/>
        </p:nvSpPr>
        <p:spPr>
          <a:xfrm>
            <a:off x="-13348460" y="239689"/>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6" name="Content Placeholder 2"/>
          <p:cNvSpPr txBox="1">
            <a:spLocks/>
          </p:cNvSpPr>
          <p:nvPr/>
        </p:nvSpPr>
        <p:spPr>
          <a:xfrm>
            <a:off x="40310" y="856545"/>
            <a:ext cx="11887200" cy="691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 </a:t>
            </a:r>
          </a:p>
          <a:p>
            <a:pPr marL="0" indent="0">
              <a:buNone/>
            </a:pPr>
            <a:endParaRPr lang="en-US" b="1" dirty="0" smtClean="0">
              <a:solidFill>
                <a:srgbClr val="002060"/>
              </a:solidFill>
            </a:endParaRPr>
          </a:p>
          <a:p>
            <a:pPr marL="0" indent="0">
              <a:buNone/>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793" y="733256"/>
            <a:ext cx="8241691" cy="5386440"/>
          </a:xfrm>
          <a:prstGeom prst="rect">
            <a:avLst/>
          </a:prstGeom>
        </p:spPr>
      </p:pic>
      <p:sp>
        <p:nvSpPr>
          <p:cNvPr id="7" name="Oval 6"/>
          <p:cNvSpPr/>
          <p:nvPr/>
        </p:nvSpPr>
        <p:spPr>
          <a:xfrm>
            <a:off x="2663617" y="1493715"/>
            <a:ext cx="1169828" cy="519235"/>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63617" y="2496038"/>
            <a:ext cx="1169828" cy="519235"/>
          </a:xfrm>
          <a:prstGeom prst="ellipse">
            <a:avLst/>
          </a:prstGeom>
          <a:solidFill>
            <a:srgbClr val="FFFF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35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54"/>
            <a:ext cx="10515600" cy="1325563"/>
          </a:xfrm>
        </p:spPr>
        <p:txBody>
          <a:bodyPr>
            <a:normAutofit/>
          </a:bodyPr>
          <a:lstStyle/>
          <a:p>
            <a:r>
              <a:rPr lang="en-US" sz="4000" b="1" dirty="0" smtClean="0">
                <a:solidFill>
                  <a:srgbClr val="002060"/>
                </a:solidFill>
                <a:latin typeface="Verdana" panose="020B0604030504040204" pitchFamily="34" charset="0"/>
                <a:ea typeface="Verdana" panose="020B0604030504040204" pitchFamily="34" charset="0"/>
              </a:rPr>
              <a:t>Agenda</a:t>
            </a:r>
            <a:endParaRPr lang="en-US" sz="4000" b="1" dirty="0">
              <a:solidFill>
                <a:srgbClr val="002060"/>
              </a:solidFill>
              <a:latin typeface="Verdana" panose="020B0604030504040204" pitchFamily="34" charset="0"/>
              <a:ea typeface="Verdana" panose="020B0604030504040204" pitchFamily="34" charset="0"/>
            </a:endParaRPr>
          </a:p>
        </p:txBody>
      </p:sp>
      <p:sp>
        <p:nvSpPr>
          <p:cNvPr id="21" name="Content Placeholder 2"/>
          <p:cNvSpPr>
            <a:spLocks noGrp="1"/>
          </p:cNvSpPr>
          <p:nvPr>
            <p:ph idx="1"/>
          </p:nvPr>
        </p:nvSpPr>
        <p:spPr>
          <a:xfrm>
            <a:off x="101974" y="1043493"/>
            <a:ext cx="10515600" cy="5626248"/>
          </a:xfrm>
        </p:spPr>
        <p:txBody>
          <a:bodyPr>
            <a:normAutofit fontScale="62500" lnSpcReduction="20000"/>
          </a:bodyPr>
          <a:lstStyle/>
          <a:p>
            <a:pPr>
              <a:buClr>
                <a:srgbClr val="002060"/>
              </a:buClr>
              <a:buSzPct val="88000"/>
              <a:buFont typeface="Wingdings" panose="05000000000000000000" pitchFamily="2" charset="2"/>
              <a:buChar char="Ø"/>
            </a:pPr>
            <a:r>
              <a:rPr lang="en-US" sz="5800" dirty="0"/>
              <a:t>Executive </a:t>
            </a:r>
            <a:r>
              <a:rPr lang="en-US" sz="5800" dirty="0" smtClean="0"/>
              <a:t>Summary </a:t>
            </a:r>
            <a:endParaRPr lang="en-US" sz="5800" dirty="0"/>
          </a:p>
          <a:p>
            <a:pPr>
              <a:buClr>
                <a:srgbClr val="002060"/>
              </a:buClr>
              <a:buSzPct val="88000"/>
              <a:buFont typeface="Wingdings" panose="05000000000000000000" pitchFamily="2" charset="2"/>
              <a:buChar char="Ø"/>
            </a:pPr>
            <a:r>
              <a:rPr lang="en-US" sz="5800" dirty="0" smtClean="0"/>
              <a:t>Market analysis</a:t>
            </a:r>
          </a:p>
          <a:p>
            <a:pPr>
              <a:buClr>
                <a:srgbClr val="002060"/>
              </a:buClr>
              <a:buSzPct val="88000"/>
              <a:buFont typeface="Wingdings" panose="05000000000000000000" pitchFamily="2" charset="2"/>
              <a:buChar char="Ø"/>
            </a:pPr>
            <a:r>
              <a:rPr lang="en-US" sz="5800" dirty="0" smtClean="0"/>
              <a:t>Segmentation </a:t>
            </a:r>
          </a:p>
          <a:p>
            <a:pPr>
              <a:buClr>
                <a:srgbClr val="002060"/>
              </a:buClr>
              <a:buSzPct val="88000"/>
              <a:buFont typeface="Wingdings" panose="05000000000000000000" pitchFamily="2" charset="2"/>
              <a:buChar char="Ø"/>
            </a:pPr>
            <a:r>
              <a:rPr lang="en-US" sz="5800" dirty="0" smtClean="0"/>
              <a:t>Competitive matrix</a:t>
            </a:r>
          </a:p>
          <a:p>
            <a:pPr>
              <a:buClr>
                <a:srgbClr val="002060"/>
              </a:buClr>
              <a:buSzPct val="88000"/>
              <a:buFont typeface="Wingdings" panose="05000000000000000000" pitchFamily="2" charset="2"/>
              <a:buChar char="Ø"/>
            </a:pPr>
            <a:r>
              <a:rPr lang="en-US" sz="5800" dirty="0" smtClean="0"/>
              <a:t>Strategy</a:t>
            </a:r>
          </a:p>
          <a:p>
            <a:pPr>
              <a:buClr>
                <a:srgbClr val="002060"/>
              </a:buClr>
              <a:buSzPct val="88000"/>
              <a:buFont typeface="Wingdings" panose="05000000000000000000" pitchFamily="2" charset="2"/>
              <a:buChar char="Ø"/>
            </a:pPr>
            <a:r>
              <a:rPr lang="en-US" sz="5800" dirty="0"/>
              <a:t>Tactical </a:t>
            </a:r>
            <a:endParaRPr lang="en-US" sz="5800" dirty="0" smtClean="0"/>
          </a:p>
          <a:p>
            <a:pPr>
              <a:buClr>
                <a:srgbClr val="002060"/>
              </a:buClr>
              <a:buSzPct val="88000"/>
              <a:buFont typeface="Wingdings" panose="05000000000000000000" pitchFamily="2" charset="2"/>
              <a:buChar char="Ø"/>
            </a:pPr>
            <a:r>
              <a:rPr lang="en-US" sz="5800" dirty="0" smtClean="0"/>
              <a:t>Financial Model</a:t>
            </a:r>
          </a:p>
          <a:p>
            <a:pPr>
              <a:buClr>
                <a:srgbClr val="002060"/>
              </a:buClr>
              <a:buSzPct val="88000"/>
              <a:buFont typeface="Wingdings" panose="05000000000000000000" pitchFamily="2" charset="2"/>
              <a:buChar char="Ø"/>
            </a:pPr>
            <a:r>
              <a:rPr lang="en-US" sz="5800" dirty="0" smtClean="0"/>
              <a:t>Team &amp; Implementation</a:t>
            </a:r>
          </a:p>
          <a:p>
            <a:pPr>
              <a:buClr>
                <a:srgbClr val="002060"/>
              </a:buClr>
              <a:buSzPct val="88000"/>
              <a:buFont typeface="Wingdings" panose="05000000000000000000" pitchFamily="2" charset="2"/>
              <a:buChar char="Ø"/>
            </a:pPr>
            <a:r>
              <a:rPr lang="en-US" sz="5800" dirty="0" smtClean="0"/>
              <a:t>Measurement</a:t>
            </a:r>
          </a:p>
          <a:p>
            <a:pPr>
              <a:buClr>
                <a:srgbClr val="002060"/>
              </a:buClr>
              <a:buSzPct val="88000"/>
              <a:buFont typeface="Wingdings" panose="05000000000000000000" pitchFamily="2" charset="2"/>
              <a:buChar char="Ø"/>
            </a:pPr>
            <a:r>
              <a:rPr lang="en-US" sz="5800" dirty="0" smtClean="0"/>
              <a:t>Risk</a:t>
            </a:r>
            <a:r>
              <a:rPr lang="en-US" dirty="0"/>
              <a:t/>
            </a:r>
            <a:br>
              <a:rPr lang="en-US" dirty="0"/>
            </a:br>
            <a:endParaRPr lang="en-US" dirty="0"/>
          </a:p>
        </p:txBody>
      </p:sp>
    </p:spTree>
    <p:extLst>
      <p:ext uri="{BB962C8B-B14F-4D97-AF65-F5344CB8AC3E}">
        <p14:creationId xmlns:p14="http://schemas.microsoft.com/office/powerpoint/2010/main" val="17732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fade">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fade">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fade">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fade">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fade">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Team</a:t>
            </a:r>
            <a:endParaRPr lang="en-US" sz="3200" b="1" dirty="0">
              <a:solidFill>
                <a:srgbClr val="002060"/>
              </a:solidFill>
              <a:latin typeface="Verdana" panose="020B0604030504040204" pitchFamily="34" charset="0"/>
              <a:ea typeface="Verdana" panose="020B0604030504040204" pitchFamily="34" charset="0"/>
            </a:endParaRPr>
          </a:p>
        </p:txBody>
      </p:sp>
      <p:sp>
        <p:nvSpPr>
          <p:cNvPr id="24" name="Content Placeholder 2"/>
          <p:cNvSpPr txBox="1">
            <a:spLocks/>
          </p:cNvSpPr>
          <p:nvPr/>
        </p:nvSpPr>
        <p:spPr>
          <a:xfrm>
            <a:off x="6187327" y="4039431"/>
            <a:ext cx="1701070" cy="69050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4472C4"/>
                </a:solidFill>
              </a:rPr>
              <a:t>Chemical/ Energy/ Marine/ </a:t>
            </a:r>
            <a:r>
              <a:rPr lang="en-US" sz="1600" b="1" dirty="0" err="1" smtClean="0">
                <a:solidFill>
                  <a:srgbClr val="4472C4"/>
                </a:solidFill>
              </a:rPr>
              <a:t>Water&amp;Wastewater</a:t>
            </a:r>
            <a:endParaRPr lang="en-US" sz="1600" b="1" dirty="0">
              <a:solidFill>
                <a:srgbClr val="4472C4"/>
              </a:solidFill>
            </a:endParaRPr>
          </a:p>
        </p:txBody>
      </p:sp>
      <p:sp>
        <p:nvSpPr>
          <p:cNvPr id="25" name="Content Placeholder 2"/>
          <p:cNvSpPr txBox="1">
            <a:spLocks/>
          </p:cNvSpPr>
          <p:nvPr/>
        </p:nvSpPr>
        <p:spPr>
          <a:xfrm>
            <a:off x="10265857" y="3999046"/>
            <a:ext cx="1780832" cy="797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4472C4"/>
                </a:solidFill>
              </a:rPr>
              <a:t>Pulp Paper/FMCG/</a:t>
            </a:r>
          </a:p>
          <a:p>
            <a:pPr marL="0" indent="0" algn="ctr">
              <a:buFont typeface="Arial" panose="020B0604020202020204" pitchFamily="34" charset="0"/>
              <a:buNone/>
            </a:pPr>
            <a:r>
              <a:rPr lang="en-US" sz="1600" b="1" dirty="0" smtClean="0">
                <a:solidFill>
                  <a:srgbClr val="4472C4"/>
                </a:solidFill>
              </a:rPr>
              <a:t>Bulk Solid</a:t>
            </a:r>
            <a:endParaRPr lang="en-US" sz="1600" b="1" dirty="0">
              <a:solidFill>
                <a:srgbClr val="4472C4"/>
              </a:solidFill>
            </a:endParaRPr>
          </a:p>
        </p:txBody>
      </p:sp>
      <p:sp>
        <p:nvSpPr>
          <p:cNvPr id="4" name="Rectangle 3"/>
          <p:cNvSpPr/>
          <p:nvPr/>
        </p:nvSpPr>
        <p:spPr>
          <a:xfrm>
            <a:off x="4532848" y="307329"/>
            <a:ext cx="2190712" cy="8104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ED7D31"/>
                </a:solidFill>
              </a:rPr>
              <a:t>Marcus Schneider</a:t>
            </a:r>
          </a:p>
          <a:p>
            <a:pPr algn="ctr"/>
            <a:r>
              <a:rPr lang="en-US" sz="1400" dirty="0" smtClean="0">
                <a:solidFill>
                  <a:prstClr val="white"/>
                </a:solidFill>
              </a:rPr>
              <a:t>International Sales Director</a:t>
            </a:r>
            <a:endParaRPr lang="en-US" sz="1400" dirty="0">
              <a:solidFill>
                <a:prstClr val="white"/>
              </a:solidFill>
            </a:endParaRPr>
          </a:p>
        </p:txBody>
      </p:sp>
      <p:sp>
        <p:nvSpPr>
          <p:cNvPr id="8" name="Rectangle 7"/>
          <p:cNvSpPr/>
          <p:nvPr/>
        </p:nvSpPr>
        <p:spPr>
          <a:xfrm>
            <a:off x="4532848" y="1549230"/>
            <a:ext cx="2190712" cy="8104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ED7D31"/>
                </a:solidFill>
              </a:rPr>
              <a:t>Chaichat Charikanonda</a:t>
            </a:r>
          </a:p>
          <a:p>
            <a:pPr algn="ctr"/>
            <a:r>
              <a:rPr lang="en-US" sz="1400" dirty="0">
                <a:solidFill>
                  <a:prstClr val="white"/>
                </a:solidFill>
              </a:rPr>
              <a:t>Managing Director</a:t>
            </a:r>
          </a:p>
        </p:txBody>
      </p:sp>
      <p:sp>
        <p:nvSpPr>
          <p:cNvPr id="9" name="Rectangle 8"/>
          <p:cNvSpPr/>
          <p:nvPr/>
        </p:nvSpPr>
        <p:spPr>
          <a:xfrm>
            <a:off x="4532848" y="2791131"/>
            <a:ext cx="2190712" cy="8104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ED7D31"/>
                </a:solidFill>
              </a:rPr>
              <a:t>Loi Vu</a:t>
            </a:r>
          </a:p>
          <a:p>
            <a:pPr algn="ctr"/>
            <a:r>
              <a:rPr lang="en-US" sz="1400" dirty="0" smtClean="0">
                <a:solidFill>
                  <a:prstClr val="white"/>
                </a:solidFill>
              </a:rPr>
              <a:t>Sales Manager</a:t>
            </a:r>
            <a:endParaRPr lang="en-US" sz="1400" dirty="0">
              <a:solidFill>
                <a:prstClr val="white"/>
              </a:solidFill>
            </a:endParaRPr>
          </a:p>
        </p:txBody>
      </p:sp>
      <p:sp>
        <p:nvSpPr>
          <p:cNvPr id="41" name="Rectangle 40"/>
          <p:cNvSpPr/>
          <p:nvPr/>
        </p:nvSpPr>
        <p:spPr>
          <a:xfrm>
            <a:off x="805795" y="4039431"/>
            <a:ext cx="1160585" cy="68647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ED7D31"/>
                </a:solidFill>
              </a:rPr>
              <a:t>Ha Dang</a:t>
            </a:r>
          </a:p>
        </p:txBody>
      </p:sp>
      <p:sp>
        <p:nvSpPr>
          <p:cNvPr id="42" name="Rectangle 41"/>
          <p:cNvSpPr/>
          <p:nvPr/>
        </p:nvSpPr>
        <p:spPr>
          <a:xfrm>
            <a:off x="801191"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Existing Dealers</a:t>
            </a:r>
            <a:endParaRPr lang="en-US" sz="1400" dirty="0">
              <a:solidFill>
                <a:prstClr val="black"/>
              </a:solidFill>
            </a:endParaRPr>
          </a:p>
        </p:txBody>
      </p:sp>
      <p:sp>
        <p:nvSpPr>
          <p:cNvPr id="44" name="Rectangle 43"/>
          <p:cNvSpPr/>
          <p:nvPr/>
        </p:nvSpPr>
        <p:spPr>
          <a:xfrm>
            <a:off x="5039104"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Dealer </a:t>
            </a:r>
            <a:r>
              <a:rPr lang="en-US" sz="1400" dirty="0" smtClean="0">
                <a:solidFill>
                  <a:prstClr val="black"/>
                </a:solidFill>
              </a:rPr>
              <a:t>1/ </a:t>
            </a:r>
            <a:r>
              <a:rPr lang="en-US" sz="1400" dirty="0">
                <a:solidFill>
                  <a:prstClr val="black"/>
                </a:solidFill>
              </a:rPr>
              <a:t>Affiliate </a:t>
            </a:r>
            <a:r>
              <a:rPr lang="en-US" sz="1400" dirty="0" smtClean="0">
                <a:solidFill>
                  <a:prstClr val="black"/>
                </a:solidFill>
              </a:rPr>
              <a:t>1</a:t>
            </a:r>
            <a:endParaRPr lang="en-US" sz="1400" dirty="0">
              <a:solidFill>
                <a:prstClr val="black"/>
              </a:solidFill>
            </a:endParaRPr>
          </a:p>
        </p:txBody>
      </p:sp>
      <p:sp>
        <p:nvSpPr>
          <p:cNvPr id="45" name="Rectangle 44"/>
          <p:cNvSpPr/>
          <p:nvPr/>
        </p:nvSpPr>
        <p:spPr>
          <a:xfrm>
            <a:off x="5042028" y="4039431"/>
            <a:ext cx="1160585" cy="68647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ED7D31"/>
                </a:solidFill>
              </a:rPr>
              <a:t>Sales 1</a:t>
            </a:r>
          </a:p>
        </p:txBody>
      </p:sp>
      <p:sp>
        <p:nvSpPr>
          <p:cNvPr id="46" name="Rectangle 45"/>
          <p:cNvSpPr/>
          <p:nvPr/>
        </p:nvSpPr>
        <p:spPr>
          <a:xfrm>
            <a:off x="3690570"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Distributor </a:t>
            </a:r>
            <a:r>
              <a:rPr lang="en-US" sz="1400" dirty="0" smtClean="0">
                <a:solidFill>
                  <a:prstClr val="black"/>
                </a:solidFill>
              </a:rPr>
              <a:t>1</a:t>
            </a:r>
            <a:endParaRPr lang="en-US" sz="1400" dirty="0">
              <a:solidFill>
                <a:prstClr val="black"/>
              </a:solidFill>
            </a:endParaRPr>
          </a:p>
        </p:txBody>
      </p:sp>
      <p:sp>
        <p:nvSpPr>
          <p:cNvPr id="47" name="Rectangle 46"/>
          <p:cNvSpPr/>
          <p:nvPr/>
        </p:nvSpPr>
        <p:spPr>
          <a:xfrm>
            <a:off x="6387638"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Distributor </a:t>
            </a:r>
            <a:endParaRPr lang="en-US" sz="1400" dirty="0" smtClean="0">
              <a:solidFill>
                <a:prstClr val="black"/>
              </a:solidFill>
            </a:endParaRPr>
          </a:p>
          <a:p>
            <a:pPr algn="ctr"/>
            <a:r>
              <a:rPr lang="en-US" sz="1400" dirty="0" smtClean="0">
                <a:solidFill>
                  <a:prstClr val="black"/>
                </a:solidFill>
              </a:rPr>
              <a:t>X-Sales 1</a:t>
            </a:r>
            <a:endParaRPr lang="en-US" sz="1400" dirty="0">
              <a:solidFill>
                <a:prstClr val="black"/>
              </a:solidFill>
            </a:endParaRPr>
          </a:p>
        </p:txBody>
      </p:sp>
      <p:sp>
        <p:nvSpPr>
          <p:cNvPr id="48" name="Rectangle 47"/>
          <p:cNvSpPr/>
          <p:nvPr/>
        </p:nvSpPr>
        <p:spPr>
          <a:xfrm>
            <a:off x="9127439"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Dealer 2/ Affiliate 2</a:t>
            </a:r>
          </a:p>
        </p:txBody>
      </p:sp>
      <p:sp>
        <p:nvSpPr>
          <p:cNvPr id="49" name="Rectangle 48"/>
          <p:cNvSpPr/>
          <p:nvPr/>
        </p:nvSpPr>
        <p:spPr>
          <a:xfrm>
            <a:off x="9130363" y="4039431"/>
            <a:ext cx="1160585" cy="68647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ED7D31"/>
                </a:solidFill>
              </a:rPr>
              <a:t>Sales 2 </a:t>
            </a:r>
            <a:endParaRPr lang="en-US" sz="1600" b="1" dirty="0">
              <a:solidFill>
                <a:srgbClr val="ED7D31"/>
              </a:solidFill>
            </a:endParaRPr>
          </a:p>
        </p:txBody>
      </p:sp>
      <p:sp>
        <p:nvSpPr>
          <p:cNvPr id="50" name="Rectangle 49"/>
          <p:cNvSpPr/>
          <p:nvPr/>
        </p:nvSpPr>
        <p:spPr>
          <a:xfrm>
            <a:off x="7778905"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Distributor 2</a:t>
            </a:r>
          </a:p>
        </p:txBody>
      </p:sp>
      <p:sp>
        <p:nvSpPr>
          <p:cNvPr id="51" name="Rectangle 50"/>
          <p:cNvSpPr/>
          <p:nvPr/>
        </p:nvSpPr>
        <p:spPr>
          <a:xfrm>
            <a:off x="10475973" y="5155678"/>
            <a:ext cx="1160586" cy="686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prstClr val="black"/>
                </a:solidFill>
              </a:rPr>
              <a:t>Distributor </a:t>
            </a:r>
            <a:endParaRPr lang="en-US" sz="1400" smtClean="0">
              <a:solidFill>
                <a:prstClr val="black"/>
              </a:solidFill>
            </a:endParaRPr>
          </a:p>
          <a:p>
            <a:pPr algn="ctr"/>
            <a:r>
              <a:rPr lang="en-US" sz="1400" smtClean="0">
                <a:solidFill>
                  <a:prstClr val="black"/>
                </a:solidFill>
              </a:rPr>
              <a:t>X-Sales </a:t>
            </a:r>
            <a:r>
              <a:rPr lang="en-US" sz="1400" dirty="0">
                <a:solidFill>
                  <a:prstClr val="black"/>
                </a:solidFill>
              </a:rPr>
              <a:t>2</a:t>
            </a:r>
          </a:p>
        </p:txBody>
      </p:sp>
      <p:cxnSp>
        <p:nvCxnSpPr>
          <p:cNvPr id="6" name="Straight Connector 5"/>
          <p:cNvCxnSpPr>
            <a:stCxn id="8" idx="2"/>
            <a:endCxn id="9" idx="0"/>
          </p:cNvCxnSpPr>
          <p:nvPr/>
        </p:nvCxnSpPr>
        <p:spPr>
          <a:xfrm>
            <a:off x="5628204" y="2359639"/>
            <a:ext cx="0" cy="4314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628204" y="1117738"/>
            <a:ext cx="0" cy="4314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9" idx="2"/>
          </p:cNvCxnSpPr>
          <p:nvPr/>
        </p:nvCxnSpPr>
        <p:spPr>
          <a:xfrm>
            <a:off x="5628204" y="3601540"/>
            <a:ext cx="0" cy="218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704904" y="3820160"/>
            <a:ext cx="0" cy="219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21208" y="3820160"/>
            <a:ext cx="40862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383866" y="3826559"/>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42" idx="0"/>
          </p:cNvCxnSpPr>
          <p:nvPr/>
        </p:nvCxnSpPr>
        <p:spPr>
          <a:xfrm flipH="1">
            <a:off x="1381484" y="4729934"/>
            <a:ext cx="2382" cy="4257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628204"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280418"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975989"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280418" y="4942806"/>
            <a:ext cx="2695571" cy="23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628204" y="4729934"/>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714428"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80912"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062213" y="4942806"/>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366642" y="4942806"/>
            <a:ext cx="2695571" cy="23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9714428" y="4729934"/>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374341" y="3820160"/>
            <a:ext cx="42538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628204" y="3826559"/>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1657327" y="4072449"/>
            <a:ext cx="1701070" cy="6508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4472C4"/>
                </a:solidFill>
              </a:rPr>
              <a:t>Water&amp;</a:t>
            </a:r>
          </a:p>
          <a:p>
            <a:pPr marL="0" indent="0" algn="ctr">
              <a:buFont typeface="Arial" panose="020B0604020202020204" pitchFamily="34" charset="0"/>
              <a:buNone/>
            </a:pPr>
            <a:r>
              <a:rPr lang="en-US" sz="1600" b="1" dirty="0" smtClean="0">
                <a:solidFill>
                  <a:srgbClr val="4472C4"/>
                </a:solidFill>
              </a:rPr>
              <a:t>Wastewater</a:t>
            </a:r>
            <a:endParaRPr lang="en-US" sz="1600" b="1" dirty="0">
              <a:solidFill>
                <a:srgbClr val="4472C4"/>
              </a:solidFill>
            </a:endParaRPr>
          </a:p>
        </p:txBody>
      </p:sp>
    </p:spTree>
    <p:extLst>
      <p:ext uri="{BB962C8B-B14F-4D97-AF65-F5344CB8AC3E}">
        <p14:creationId xmlns:p14="http://schemas.microsoft.com/office/powerpoint/2010/main" val="3786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500"/>
                                        <p:tgtEl>
                                          <p:spTgt spid="88"/>
                                        </p:tgtEl>
                                      </p:cBhvr>
                                    </p:animEffect>
                                  </p:childTnLst>
                                </p:cTn>
                              </p:par>
                              <p:par>
                                <p:cTn id="78" presetID="10" presetClass="entr" presetSubtype="0" fill="hold" nodeType="with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par>
                                <p:cTn id="81" presetID="10"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par>
                                <p:cTn id="84" presetID="10" presetClass="entr" presetSubtype="0" fill="hold"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fade">
                                      <p:cBhvr>
                                        <p:cTn id="86" dur="500"/>
                                        <p:tgtEl>
                                          <p:spTgt spid="8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par>
                                <p:cTn id="93" presetID="10" presetClass="entr" presetSubtype="0" fill="hold" nodeType="withEffect">
                                  <p:stCondLst>
                                    <p:cond delay="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500"/>
                                        <p:tgtEl>
                                          <p:spTgt spid="94"/>
                                        </p:tgtEl>
                                      </p:cBhvr>
                                    </p:animEffect>
                                  </p:childTnLst>
                                </p:cTn>
                              </p:par>
                              <p:par>
                                <p:cTn id="96" presetID="10" presetClass="entr" presetSubtype="0" fill="hold"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par>
                                <p:cTn id="99" presetID="10" presetClass="entr" presetSubtype="0"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500"/>
                                        <p:tgtEl>
                                          <p:spTgt spid="90"/>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fade">
                                      <p:cBhvr>
                                        <p:cTn id="107" dur="500"/>
                                        <p:tgtEl>
                                          <p:spTgt spid="9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fade">
                                      <p:cBhvr>
                                        <p:cTn id="116" dur="500"/>
                                        <p:tgtEl>
                                          <p:spTgt spid="5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 grpId="0" animBg="1"/>
      <p:bldP spid="8" grpId="0" animBg="1"/>
      <p:bldP spid="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593"/>
            <a:ext cx="10515600" cy="662563"/>
          </a:xfrm>
        </p:spPr>
        <p:txBody>
          <a:bodyPr>
            <a:noAutofit/>
          </a:bodyPr>
          <a:lstStyle/>
          <a:p>
            <a:r>
              <a:rPr lang="en-US" sz="2800" b="1" dirty="0" smtClean="0">
                <a:solidFill>
                  <a:srgbClr val="002060"/>
                </a:solidFill>
                <a:latin typeface="Verdana" panose="020B0604030504040204" pitchFamily="34" charset="0"/>
                <a:ea typeface="Verdana" panose="020B0604030504040204" pitchFamily="34" charset="0"/>
              </a:rPr>
              <a:t>Team</a:t>
            </a:r>
            <a:endParaRPr lang="en-US" sz="2800" dirty="0"/>
          </a:p>
        </p:txBody>
      </p:sp>
      <p:sp>
        <p:nvSpPr>
          <p:cNvPr id="11" name="Content Placeholder 2"/>
          <p:cNvSpPr txBox="1">
            <a:spLocks/>
          </p:cNvSpPr>
          <p:nvPr/>
        </p:nvSpPr>
        <p:spPr>
          <a:xfrm>
            <a:off x="-17564860" y="296024"/>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220" y="1619112"/>
            <a:ext cx="5608633" cy="4206474"/>
          </a:xfrm>
          <a:prstGeom prst="rect">
            <a:avLst/>
          </a:prstGeom>
          <a:ln>
            <a:noFill/>
          </a:ln>
          <a:effectLst>
            <a:softEdge rad="1125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805" y="65276"/>
            <a:ext cx="2766252" cy="1714500"/>
          </a:xfrm>
          <a:prstGeom prst="rect">
            <a:avLst/>
          </a:prstGeom>
          <a:ln>
            <a:noFill/>
          </a:ln>
          <a:effectLst>
            <a:softEdge rad="112500"/>
          </a:effec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492" y="1760669"/>
            <a:ext cx="1843003" cy="20420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0" name="Content Placeholder 2"/>
          <p:cNvSpPr txBox="1">
            <a:spLocks/>
          </p:cNvSpPr>
          <p:nvPr/>
        </p:nvSpPr>
        <p:spPr>
          <a:xfrm>
            <a:off x="259318" y="642178"/>
            <a:ext cx="5380068" cy="1866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Weekly meeting EBVN - EBTH</a:t>
            </a:r>
          </a:p>
          <a:p>
            <a:r>
              <a:rPr lang="en-US" sz="1800" dirty="0" smtClean="0"/>
              <a:t>Working folder arrangement </a:t>
            </a:r>
          </a:p>
          <a:p>
            <a:pPr marL="0" indent="0">
              <a:buNone/>
            </a:pPr>
            <a:endParaRPr lang="en-US" sz="1800" dirty="0" smtClean="0"/>
          </a:p>
          <a:p>
            <a:pPr marL="0" indent="0">
              <a:buNone/>
            </a:pPr>
            <a:endParaRPr lang="en-US" sz="1800" b="1" dirty="0" smtClean="0">
              <a:solidFill>
                <a:srgbClr val="002060"/>
              </a:solidFill>
            </a:endParaRPr>
          </a:p>
          <a:p>
            <a:pPr marL="0" indent="0">
              <a:buNone/>
            </a:pPr>
            <a:endParaRPr lang="en-US" sz="1800"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67057" y="0"/>
            <a:ext cx="1211580" cy="1803282"/>
          </a:xfrm>
          <a:prstGeom prst="rect">
            <a:avLst/>
          </a:prstGeom>
          <a:ln>
            <a:noFill/>
          </a:ln>
          <a:effectLst>
            <a:softEdge rad="112500"/>
          </a:effectLst>
        </p:spPr>
      </p:pic>
    </p:spTree>
    <p:extLst>
      <p:ext uri="{BB962C8B-B14F-4D97-AF65-F5344CB8AC3E}">
        <p14:creationId xmlns:p14="http://schemas.microsoft.com/office/powerpoint/2010/main" val="290467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691"/>
            <a:ext cx="10515600" cy="662563"/>
          </a:xfrm>
        </p:spPr>
        <p:txBody>
          <a:bodyPr>
            <a:noAutofit/>
          </a:bodyPr>
          <a:lstStyle/>
          <a:p>
            <a:r>
              <a:rPr lang="en-US" sz="2800" b="1" dirty="0" smtClean="0">
                <a:solidFill>
                  <a:srgbClr val="002060"/>
                </a:solidFill>
                <a:latin typeface="Verdana" panose="020B0604030504040204" pitchFamily="34" charset="0"/>
                <a:ea typeface="Verdana" panose="020B0604030504040204" pitchFamily="34" charset="0"/>
              </a:rPr>
              <a:t>Financial Statement</a:t>
            </a:r>
            <a:br>
              <a:rPr lang="en-US" sz="2800" b="1" dirty="0" smtClean="0">
                <a:solidFill>
                  <a:srgbClr val="002060"/>
                </a:solidFill>
                <a:latin typeface="Verdana" panose="020B0604030504040204" pitchFamily="34" charset="0"/>
                <a:ea typeface="Verdana" panose="020B0604030504040204" pitchFamily="34" charset="0"/>
              </a:rPr>
            </a:br>
            <a:r>
              <a:rPr lang="en-US" sz="1600" b="1" dirty="0" smtClean="0">
                <a:solidFill>
                  <a:srgbClr val="002060"/>
                </a:solidFill>
                <a:latin typeface="Verdana" panose="020B0604030504040204" pitchFamily="34" charset="0"/>
                <a:ea typeface="Verdana" panose="020B0604030504040204" pitchFamily="34" charset="0"/>
              </a:rPr>
              <a:t>Jan-Jun_2019</a:t>
            </a:r>
            <a:endParaRPr lang="en-US" sz="1600" dirty="0"/>
          </a:p>
        </p:txBody>
      </p:sp>
      <p:sp>
        <p:nvSpPr>
          <p:cNvPr id="11" name="Content Placeholder 2"/>
          <p:cNvSpPr txBox="1">
            <a:spLocks/>
          </p:cNvSpPr>
          <p:nvPr/>
        </p:nvSpPr>
        <p:spPr>
          <a:xfrm>
            <a:off x="-17564860" y="296024"/>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12" name="Content Placeholder 2"/>
          <p:cNvSpPr txBox="1">
            <a:spLocks/>
          </p:cNvSpPr>
          <p:nvPr/>
        </p:nvSpPr>
        <p:spPr>
          <a:xfrm>
            <a:off x="13300824" y="3887668"/>
            <a:ext cx="1927225" cy="5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6">
                    <a:lumMod val="75000"/>
                  </a:schemeClr>
                </a:solidFill>
              </a:rPr>
              <a:t>Most likely case</a:t>
            </a:r>
          </a:p>
        </p:txBody>
      </p:sp>
      <p:sp>
        <p:nvSpPr>
          <p:cNvPr id="13" name="Content Placeholder 2"/>
          <p:cNvSpPr txBox="1">
            <a:spLocks/>
          </p:cNvSpPr>
          <p:nvPr/>
        </p:nvSpPr>
        <p:spPr>
          <a:xfrm>
            <a:off x="12192000" y="4485982"/>
            <a:ext cx="1927225" cy="5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b="1" dirty="0" smtClean="0">
                <a:solidFill>
                  <a:srgbClr val="FF0000"/>
                </a:solidFill>
              </a:rPr>
              <a:t>Worst case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 y="810006"/>
            <a:ext cx="5179349" cy="363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1563"/>
          <a:stretch/>
        </p:blipFill>
        <p:spPr bwMode="auto">
          <a:xfrm>
            <a:off x="5129262" y="238832"/>
            <a:ext cx="7062738" cy="5906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7698" y="5496906"/>
            <a:ext cx="1104900" cy="14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7698" y="5707367"/>
            <a:ext cx="1104900" cy="14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7698" y="5930544"/>
            <a:ext cx="11049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p:nvSpPr>
        <p:spPr>
          <a:xfrm>
            <a:off x="7230573" y="5477664"/>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47.3%</a:t>
            </a:r>
          </a:p>
          <a:p>
            <a:endParaRPr lang="en-US" dirty="0"/>
          </a:p>
        </p:txBody>
      </p:sp>
      <p:sp>
        <p:nvSpPr>
          <p:cNvPr id="17" name="Content Placeholder 2"/>
          <p:cNvSpPr txBox="1">
            <a:spLocks/>
          </p:cNvSpPr>
          <p:nvPr/>
        </p:nvSpPr>
        <p:spPr>
          <a:xfrm>
            <a:off x="7264912" y="5688674"/>
            <a:ext cx="734010"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23.8%</a:t>
            </a:r>
          </a:p>
          <a:p>
            <a:endParaRPr lang="en-US" dirty="0"/>
          </a:p>
        </p:txBody>
      </p:sp>
      <p:sp>
        <p:nvSpPr>
          <p:cNvPr id="18" name="Content Placeholder 2"/>
          <p:cNvSpPr txBox="1">
            <a:spLocks/>
          </p:cNvSpPr>
          <p:nvPr/>
        </p:nvSpPr>
        <p:spPr>
          <a:xfrm>
            <a:off x="7277611" y="5919123"/>
            <a:ext cx="734011"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15.8%</a:t>
            </a:r>
          </a:p>
          <a:p>
            <a:endParaRPr lang="en-US" dirty="0"/>
          </a:p>
        </p:txBody>
      </p:sp>
      <p:sp>
        <p:nvSpPr>
          <p:cNvPr id="3" name="TextBox 2"/>
          <p:cNvSpPr txBox="1"/>
          <p:nvPr/>
        </p:nvSpPr>
        <p:spPr>
          <a:xfrm>
            <a:off x="3862437" y="781812"/>
            <a:ext cx="1266825" cy="369332"/>
          </a:xfrm>
          <a:prstGeom prst="rect">
            <a:avLst/>
          </a:prstGeom>
          <a:solidFill>
            <a:schemeClr val="bg1"/>
          </a:solidFill>
        </p:spPr>
        <p:txBody>
          <a:bodyPr wrap="square" rtlCol="0">
            <a:spAutoFit/>
          </a:bodyPr>
          <a:lstStyle/>
          <a:p>
            <a:r>
              <a:rPr lang="en-US" b="1" dirty="0" smtClean="0">
                <a:solidFill>
                  <a:srgbClr val="00B0F0"/>
                </a:solidFill>
              </a:rPr>
              <a:t>120,709.09</a:t>
            </a:r>
            <a:endParaRPr lang="en-US" b="1" dirty="0">
              <a:solidFill>
                <a:srgbClr val="00B0F0"/>
              </a:solidFill>
            </a:endParaRPr>
          </a:p>
        </p:txBody>
      </p:sp>
      <p:sp>
        <p:nvSpPr>
          <p:cNvPr id="15" name="TextBox 14"/>
          <p:cNvSpPr txBox="1"/>
          <p:nvPr/>
        </p:nvSpPr>
        <p:spPr>
          <a:xfrm>
            <a:off x="4293418" y="1198769"/>
            <a:ext cx="823863" cy="369332"/>
          </a:xfrm>
          <a:prstGeom prst="rect">
            <a:avLst/>
          </a:prstGeom>
          <a:solidFill>
            <a:schemeClr val="bg1"/>
          </a:solidFill>
        </p:spPr>
        <p:txBody>
          <a:bodyPr wrap="square" rtlCol="0">
            <a:spAutoFit/>
          </a:bodyPr>
          <a:lstStyle/>
          <a:p>
            <a:r>
              <a:rPr lang="en-US" b="1" dirty="0" smtClean="0">
                <a:solidFill>
                  <a:srgbClr val="00B0F0"/>
                </a:solidFill>
              </a:rPr>
              <a:t>216.05</a:t>
            </a:r>
            <a:endParaRPr lang="en-US" b="1" dirty="0">
              <a:solidFill>
                <a:srgbClr val="00B0F0"/>
              </a:solidFill>
            </a:endParaRPr>
          </a:p>
        </p:txBody>
      </p:sp>
    </p:spTree>
    <p:extLst>
      <p:ext uri="{BB962C8B-B14F-4D97-AF65-F5344CB8AC3E}">
        <p14:creationId xmlns:p14="http://schemas.microsoft.com/office/powerpoint/2010/main" val="341212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fade">
                                      <p:cBhvr>
                                        <p:cTn id="26" dur="500"/>
                                        <p:tgtEl>
                                          <p:spTgt spid="2052"/>
                                        </p:tgtEl>
                                      </p:cBhvr>
                                    </p:animEffect>
                                  </p:childTnLst>
                                </p:cTn>
                              </p:par>
                              <p:par>
                                <p:cTn id="27" presetID="10" presetClass="entr" presetSubtype="0" fill="hold" nodeType="withEffect">
                                  <p:stCondLst>
                                    <p:cond delay="0"/>
                                  </p:stCondLst>
                                  <p:childTnLst>
                                    <p:set>
                                      <p:cBhvr>
                                        <p:cTn id="28" dur="1" fill="hold">
                                          <p:stCondLst>
                                            <p:cond delay="0"/>
                                          </p:stCondLst>
                                        </p:cTn>
                                        <p:tgtEl>
                                          <p:spTgt spid="2053"/>
                                        </p:tgtEl>
                                        <p:attrNameLst>
                                          <p:attrName>style.visibility</p:attrName>
                                        </p:attrNameLst>
                                      </p:cBhvr>
                                      <p:to>
                                        <p:strVal val="visible"/>
                                      </p:to>
                                    </p:set>
                                    <p:animEffect transition="in" filter="fade">
                                      <p:cBhvr>
                                        <p:cTn id="29" dur="500"/>
                                        <p:tgtEl>
                                          <p:spTgt spid="20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animEffect transition="in" filter="fade">
                                      <p:cBhvr>
                                        <p:cTn id="38" dur="500"/>
                                        <p:tgtEl>
                                          <p:spTgt spid="20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055"/>
                                        </p:tgtEl>
                                        <p:attrNameLst>
                                          <p:attrName>style.visibility</p:attrName>
                                        </p:attrNameLst>
                                      </p:cBhvr>
                                      <p:to>
                                        <p:strVal val="visible"/>
                                      </p:to>
                                    </p:set>
                                    <p:animEffect transition="in" filter="fade">
                                      <p:cBhvr>
                                        <p:cTn id="44"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P spid="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17564860" y="296024"/>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12" name="Content Placeholder 2"/>
          <p:cNvSpPr txBox="1">
            <a:spLocks/>
          </p:cNvSpPr>
          <p:nvPr/>
        </p:nvSpPr>
        <p:spPr>
          <a:xfrm>
            <a:off x="13300824" y="3887668"/>
            <a:ext cx="1927225" cy="5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6">
                    <a:lumMod val="75000"/>
                  </a:schemeClr>
                </a:solidFill>
              </a:rPr>
              <a:t>Most likely case</a:t>
            </a:r>
          </a:p>
        </p:txBody>
      </p:sp>
      <p:sp>
        <p:nvSpPr>
          <p:cNvPr id="13" name="Content Placeholder 2"/>
          <p:cNvSpPr txBox="1">
            <a:spLocks/>
          </p:cNvSpPr>
          <p:nvPr/>
        </p:nvSpPr>
        <p:spPr>
          <a:xfrm>
            <a:off x="12192000" y="4485982"/>
            <a:ext cx="1927225" cy="5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b="1" dirty="0" smtClean="0">
                <a:solidFill>
                  <a:srgbClr val="FF0000"/>
                </a:solidFill>
              </a:rPr>
              <a:t>Worst case</a:t>
            </a:r>
          </a:p>
        </p:txBody>
      </p:sp>
      <p:pic>
        <p:nvPicPr>
          <p:cNvPr id="19" name="Picture 18"/>
          <p:cNvPicPr>
            <a:picLocks noChangeAspect="1"/>
          </p:cNvPicPr>
          <p:nvPr/>
        </p:nvPicPr>
        <p:blipFill>
          <a:blip r:embed="rId3"/>
          <a:stretch>
            <a:fillRect/>
          </a:stretch>
        </p:blipFill>
        <p:spPr>
          <a:xfrm>
            <a:off x="13072303" y="5006257"/>
            <a:ext cx="1276190" cy="163396"/>
          </a:xfrm>
          <a:prstGeom prst="rect">
            <a:avLst/>
          </a:prstGeom>
        </p:spPr>
      </p:pic>
      <p:sp>
        <p:nvSpPr>
          <p:cNvPr id="16" name="Content Placeholder 2"/>
          <p:cNvSpPr txBox="1">
            <a:spLocks/>
          </p:cNvSpPr>
          <p:nvPr/>
        </p:nvSpPr>
        <p:spPr>
          <a:xfrm>
            <a:off x="13300824" y="4989940"/>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41.3%</a:t>
            </a:r>
          </a:p>
          <a:p>
            <a:endParaRPr lang="en-US" dirty="0"/>
          </a:p>
        </p:txBody>
      </p:sp>
      <p:pic>
        <p:nvPicPr>
          <p:cNvPr id="21" name="Picture 20"/>
          <p:cNvPicPr>
            <a:picLocks noChangeAspect="1"/>
          </p:cNvPicPr>
          <p:nvPr/>
        </p:nvPicPr>
        <p:blipFill>
          <a:blip r:embed="rId4"/>
          <a:stretch>
            <a:fillRect/>
          </a:stretch>
        </p:blipFill>
        <p:spPr>
          <a:xfrm>
            <a:off x="13072304" y="5427485"/>
            <a:ext cx="1276190" cy="160286"/>
          </a:xfrm>
          <a:prstGeom prst="rect">
            <a:avLst/>
          </a:prstGeom>
        </p:spPr>
      </p:pic>
      <p:sp>
        <p:nvSpPr>
          <p:cNvPr id="18" name="Content Placeholder 2"/>
          <p:cNvSpPr txBox="1">
            <a:spLocks/>
          </p:cNvSpPr>
          <p:nvPr/>
        </p:nvSpPr>
        <p:spPr>
          <a:xfrm>
            <a:off x="13343394" y="5414143"/>
            <a:ext cx="734011"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11.6%</a:t>
            </a:r>
          </a:p>
          <a:p>
            <a:endParaRPr lang="en-US" dirty="0"/>
          </a:p>
        </p:txBody>
      </p:sp>
      <p:pic>
        <p:nvPicPr>
          <p:cNvPr id="5" name="Picture 4"/>
          <p:cNvPicPr>
            <a:picLocks noChangeAspect="1"/>
          </p:cNvPicPr>
          <p:nvPr/>
        </p:nvPicPr>
        <p:blipFill>
          <a:blip r:embed="rId5"/>
          <a:stretch>
            <a:fillRect/>
          </a:stretch>
        </p:blipFill>
        <p:spPr>
          <a:xfrm>
            <a:off x="13072303" y="5215221"/>
            <a:ext cx="1276190" cy="160286"/>
          </a:xfrm>
          <a:prstGeom prst="rect">
            <a:avLst/>
          </a:prstGeom>
        </p:spPr>
      </p:pic>
      <p:sp>
        <p:nvSpPr>
          <p:cNvPr id="17" name="Content Placeholder 2"/>
          <p:cNvSpPr txBox="1">
            <a:spLocks/>
          </p:cNvSpPr>
          <p:nvPr/>
        </p:nvSpPr>
        <p:spPr>
          <a:xfrm>
            <a:off x="13343394" y="5203214"/>
            <a:ext cx="734010"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13.8%</a:t>
            </a:r>
          </a:p>
          <a:p>
            <a:endParaRPr lang="en-US" dirty="0"/>
          </a:p>
        </p:txBody>
      </p: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1826" y="180747"/>
            <a:ext cx="6696076" cy="168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1122" y="1891882"/>
            <a:ext cx="6696075" cy="167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933000"/>
            <a:ext cx="5585653" cy="401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7850" y="277314"/>
            <a:ext cx="65341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4927" y="5227932"/>
            <a:ext cx="952500" cy="13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4928" y="5432680"/>
            <a:ext cx="952500" cy="13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4927" y="5652821"/>
            <a:ext cx="952500" cy="13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p:cNvSpPr txBox="1">
            <a:spLocks/>
          </p:cNvSpPr>
          <p:nvPr/>
        </p:nvSpPr>
        <p:spPr>
          <a:xfrm>
            <a:off x="7551127" y="5202788"/>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31.3%</a:t>
            </a:r>
          </a:p>
          <a:p>
            <a:endParaRPr lang="en-US" dirty="0"/>
          </a:p>
        </p:txBody>
      </p:sp>
      <p:sp>
        <p:nvSpPr>
          <p:cNvPr id="24" name="Content Placeholder 2"/>
          <p:cNvSpPr txBox="1">
            <a:spLocks/>
          </p:cNvSpPr>
          <p:nvPr/>
        </p:nvSpPr>
        <p:spPr>
          <a:xfrm>
            <a:off x="7585466" y="5404274"/>
            <a:ext cx="734010"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26.6%</a:t>
            </a:r>
          </a:p>
          <a:p>
            <a:endParaRPr lang="en-US" dirty="0"/>
          </a:p>
        </p:txBody>
      </p:sp>
      <p:sp>
        <p:nvSpPr>
          <p:cNvPr id="25" name="Content Placeholder 2"/>
          <p:cNvSpPr txBox="1">
            <a:spLocks/>
          </p:cNvSpPr>
          <p:nvPr/>
        </p:nvSpPr>
        <p:spPr>
          <a:xfrm>
            <a:off x="7598165" y="5629961"/>
            <a:ext cx="734011"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15.2%</a:t>
            </a:r>
          </a:p>
          <a:p>
            <a:endParaRPr lang="en-US" dirty="0"/>
          </a:p>
        </p:txBody>
      </p:sp>
      <p:sp>
        <p:nvSpPr>
          <p:cNvPr id="26" name="Title 1"/>
          <p:cNvSpPr txBox="1">
            <a:spLocks/>
          </p:cNvSpPr>
          <p:nvPr/>
        </p:nvSpPr>
        <p:spPr>
          <a:xfrm>
            <a:off x="0" y="94691"/>
            <a:ext cx="10515600" cy="662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002060"/>
                </a:solidFill>
                <a:latin typeface="Verdana" panose="020B0604030504040204" pitchFamily="34" charset="0"/>
                <a:ea typeface="Verdana" panose="020B0604030504040204" pitchFamily="34" charset="0"/>
              </a:rPr>
              <a:t>Financial Statement</a:t>
            </a:r>
            <a:br>
              <a:rPr lang="en-US" sz="2800" b="1" dirty="0" smtClean="0">
                <a:solidFill>
                  <a:srgbClr val="002060"/>
                </a:solidFill>
                <a:latin typeface="Verdana" panose="020B0604030504040204" pitchFamily="34" charset="0"/>
                <a:ea typeface="Verdana" panose="020B0604030504040204" pitchFamily="34" charset="0"/>
              </a:rPr>
            </a:br>
            <a:r>
              <a:rPr lang="en-US" sz="1600" b="1" dirty="0" smtClean="0">
                <a:solidFill>
                  <a:srgbClr val="002060"/>
                </a:solidFill>
                <a:latin typeface="Verdana" panose="020B0604030504040204" pitchFamily="34" charset="0"/>
                <a:ea typeface="Verdana" panose="020B0604030504040204" pitchFamily="34" charset="0"/>
              </a:rPr>
              <a:t>Jun-Dec_2019 </a:t>
            </a:r>
            <a:endParaRPr lang="en-US" sz="1600" dirty="0"/>
          </a:p>
        </p:txBody>
      </p:sp>
      <p:sp>
        <p:nvSpPr>
          <p:cNvPr id="27" name="TextBox 26"/>
          <p:cNvSpPr txBox="1"/>
          <p:nvPr/>
        </p:nvSpPr>
        <p:spPr>
          <a:xfrm>
            <a:off x="4233912" y="933000"/>
            <a:ext cx="1423938" cy="369332"/>
          </a:xfrm>
          <a:prstGeom prst="rect">
            <a:avLst/>
          </a:prstGeom>
          <a:solidFill>
            <a:schemeClr val="bg1"/>
          </a:solidFill>
        </p:spPr>
        <p:txBody>
          <a:bodyPr wrap="square" rtlCol="0">
            <a:spAutoFit/>
          </a:bodyPr>
          <a:lstStyle/>
          <a:p>
            <a:r>
              <a:rPr lang="en-US" b="1" dirty="0" smtClean="0">
                <a:solidFill>
                  <a:srgbClr val="00B0F0"/>
                </a:solidFill>
              </a:rPr>
              <a:t>435,000.00</a:t>
            </a:r>
            <a:endParaRPr lang="en-US" b="1" dirty="0">
              <a:solidFill>
                <a:srgbClr val="00B0F0"/>
              </a:solidFill>
            </a:endParaRPr>
          </a:p>
        </p:txBody>
      </p:sp>
      <p:sp>
        <p:nvSpPr>
          <p:cNvPr id="28" name="TextBox 27"/>
          <p:cNvSpPr txBox="1"/>
          <p:nvPr/>
        </p:nvSpPr>
        <p:spPr>
          <a:xfrm>
            <a:off x="4345045" y="1385798"/>
            <a:ext cx="1202507" cy="369332"/>
          </a:xfrm>
          <a:prstGeom prst="rect">
            <a:avLst/>
          </a:prstGeom>
          <a:solidFill>
            <a:schemeClr val="bg1"/>
          </a:solidFill>
        </p:spPr>
        <p:txBody>
          <a:bodyPr wrap="square" rtlCol="0">
            <a:spAutoFit/>
          </a:bodyPr>
          <a:lstStyle/>
          <a:p>
            <a:r>
              <a:rPr lang="en-US" b="1" dirty="0" smtClean="0">
                <a:solidFill>
                  <a:srgbClr val="00B0F0"/>
                </a:solidFill>
              </a:rPr>
              <a:t>50,037.94</a:t>
            </a:r>
            <a:endParaRPr lang="en-US" b="1" dirty="0">
              <a:solidFill>
                <a:srgbClr val="00B0F0"/>
              </a:solidFill>
            </a:endParaRPr>
          </a:p>
        </p:txBody>
      </p:sp>
    </p:spTree>
    <p:extLst>
      <p:ext uri="{BB962C8B-B14F-4D97-AF65-F5344CB8AC3E}">
        <p14:creationId xmlns:p14="http://schemas.microsoft.com/office/powerpoint/2010/main" val="271972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077"/>
                                        </p:tgtEl>
                                        <p:attrNameLst>
                                          <p:attrName>style.visibility</p:attrName>
                                        </p:attrNameLst>
                                      </p:cBhvr>
                                      <p:to>
                                        <p:strVal val="visible"/>
                                      </p:to>
                                    </p:set>
                                    <p:animEffect transition="in" filter="fade">
                                      <p:cBhvr>
                                        <p:cTn id="53" dur="500"/>
                                        <p:tgtEl>
                                          <p:spTgt spid="3077"/>
                                        </p:tgtEl>
                                      </p:cBhvr>
                                    </p:animEffect>
                                  </p:childTnLst>
                                </p:cTn>
                              </p:par>
                              <p:par>
                                <p:cTn id="54" presetID="10" presetClass="entr" presetSubtype="0" fill="hold" nodeType="withEffect">
                                  <p:stCondLst>
                                    <p:cond delay="0"/>
                                  </p:stCondLst>
                                  <p:childTnLst>
                                    <p:set>
                                      <p:cBhvr>
                                        <p:cTn id="55" dur="1" fill="hold">
                                          <p:stCondLst>
                                            <p:cond delay="0"/>
                                          </p:stCondLst>
                                        </p:cTn>
                                        <p:tgtEl>
                                          <p:spTgt spid="3076"/>
                                        </p:tgtEl>
                                        <p:attrNameLst>
                                          <p:attrName>style.visibility</p:attrName>
                                        </p:attrNameLst>
                                      </p:cBhvr>
                                      <p:to>
                                        <p:strVal val="visible"/>
                                      </p:to>
                                    </p:set>
                                    <p:animEffect transition="in" filter="fade">
                                      <p:cBhvr>
                                        <p:cTn id="56" dur="500"/>
                                        <p:tgtEl>
                                          <p:spTgt spid="3076"/>
                                        </p:tgtEl>
                                      </p:cBhvr>
                                    </p:animEffect>
                                  </p:childTnLst>
                                </p:cTn>
                              </p:par>
                              <p:par>
                                <p:cTn id="57" presetID="10" presetClass="entr" presetSubtype="0" fill="hold" nodeType="withEffect">
                                  <p:stCondLst>
                                    <p:cond delay="0"/>
                                  </p:stCondLst>
                                  <p:childTnLst>
                                    <p:set>
                                      <p:cBhvr>
                                        <p:cTn id="58" dur="1" fill="hold">
                                          <p:stCondLst>
                                            <p:cond delay="0"/>
                                          </p:stCondLst>
                                        </p:cTn>
                                        <p:tgtEl>
                                          <p:spTgt spid="3075"/>
                                        </p:tgtEl>
                                        <p:attrNameLst>
                                          <p:attrName>style.visibility</p:attrName>
                                        </p:attrNameLst>
                                      </p:cBhvr>
                                      <p:to>
                                        <p:strVal val="visible"/>
                                      </p:to>
                                    </p:set>
                                    <p:animEffect transition="in" filter="fade">
                                      <p:cBhvr>
                                        <p:cTn id="59" dur="500"/>
                                        <p:tgtEl>
                                          <p:spTgt spid="3075"/>
                                        </p:tgtEl>
                                      </p:cBhvr>
                                    </p:animEffect>
                                  </p:childTnLst>
                                </p:cTn>
                              </p:par>
                              <p:par>
                                <p:cTn id="60" presetID="10" presetClass="entr" presetSubtype="0" fill="hold" nodeType="withEffect">
                                  <p:stCondLst>
                                    <p:cond delay="0"/>
                                  </p:stCondLst>
                                  <p:childTnLst>
                                    <p:set>
                                      <p:cBhvr>
                                        <p:cTn id="61" dur="1" fill="hold">
                                          <p:stCondLst>
                                            <p:cond delay="0"/>
                                          </p:stCondLst>
                                        </p:cTn>
                                        <p:tgtEl>
                                          <p:spTgt spid="3074"/>
                                        </p:tgtEl>
                                        <p:attrNameLst>
                                          <p:attrName>style.visibility</p:attrName>
                                        </p:attrNameLst>
                                      </p:cBhvr>
                                      <p:to>
                                        <p:strVal val="visible"/>
                                      </p:to>
                                    </p:set>
                                    <p:animEffect transition="in" filter="fade">
                                      <p:cBhvr>
                                        <p:cTn id="6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8" grpId="0"/>
      <p:bldP spid="17" grpId="0"/>
      <p:bldP spid="23" grpId="0"/>
      <p:bldP spid="24" grpId="0"/>
      <p:bldP spid="25" grpId="0"/>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17564860" y="296024"/>
            <a:ext cx="10917965" cy="63735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002060"/>
                </a:solidFill>
              </a:rPr>
              <a:t>Personal Selling, Regularly Scheduled Informational Events </a:t>
            </a:r>
          </a:p>
          <a:p>
            <a:pPr marL="0" indent="0">
              <a:buFont typeface="Arial" panose="020B0604020202020204" pitchFamily="34" charset="0"/>
              <a:buNone/>
            </a:pPr>
            <a:r>
              <a:rPr lang="en-US" dirty="0" smtClean="0"/>
              <a:t>- Lunch and learns: Ebro-sponsored lunches with guest speakers discussing latest developments in issues that are relevant to a target audience, such as Industrial Mobility, BI (Manufacture Intelligence), Smart Factory. Ally with pump, piping, automation companies for the events. </a:t>
            </a:r>
          </a:p>
          <a:p>
            <a:pPr marL="0" indent="0">
              <a:buFont typeface="Arial" panose="020B0604020202020204" pitchFamily="34" charset="0"/>
              <a:buNone/>
            </a:pPr>
            <a:r>
              <a:rPr lang="en-US" dirty="0" smtClean="0"/>
              <a:t>- Participation at professional society conferences and meetings: Ebro speakers presenting technical papers on the latest technology developments and applications. Ebro booth in exhibition hall.</a:t>
            </a:r>
          </a:p>
          <a:p>
            <a:pPr marL="0" indent="0">
              <a:buFont typeface="Arial" panose="020B0604020202020204" pitchFamily="34" charset="0"/>
              <a:buNone/>
            </a:pPr>
            <a:r>
              <a:rPr lang="en-US" dirty="0" smtClean="0"/>
              <a:t> - Annual VIP seminars: Courtesy meetings between upper management teams demonstrating solutions to their business issues. </a:t>
            </a:r>
          </a:p>
          <a:p>
            <a:pPr marL="0" indent="0">
              <a:buFont typeface="Arial" panose="020B0604020202020204" pitchFamily="34" charset="0"/>
              <a:buNone/>
            </a:pPr>
            <a:r>
              <a:rPr lang="en-US" dirty="0" smtClean="0"/>
              <a:t>- Industry-sponsored training sessions: Ebro-sponsored training courses for technologies used within the Market. </a:t>
            </a:r>
          </a:p>
          <a:p>
            <a:r>
              <a:rPr lang="en-US" b="1" dirty="0" smtClean="0">
                <a:solidFill>
                  <a:srgbClr val="002060"/>
                </a:solidFill>
              </a:rPr>
              <a:t>Direct Marketing and Sales Tools </a:t>
            </a:r>
          </a:p>
          <a:p>
            <a:pPr marL="0" indent="0">
              <a:buFont typeface="Arial" panose="020B0604020202020204" pitchFamily="34" charset="0"/>
              <a:buNone/>
            </a:pPr>
            <a:r>
              <a:rPr lang="en-US" dirty="0" smtClean="0"/>
              <a:t>- 4.0 Industrial Review distribution: Complimentary copies of 4.0 Industrial Review to selected key customers in key accounts. </a:t>
            </a:r>
          </a:p>
          <a:p>
            <a:r>
              <a:rPr lang="en-US" b="1" dirty="0" smtClean="0">
                <a:solidFill>
                  <a:srgbClr val="002060"/>
                </a:solidFill>
              </a:rPr>
              <a:t>Advertising </a:t>
            </a:r>
          </a:p>
          <a:p>
            <a:pPr>
              <a:buFontTx/>
              <a:buChar char="-"/>
            </a:pPr>
            <a:r>
              <a:rPr lang="en-US" dirty="0" smtClean="0"/>
              <a:t>National and international advertising campaigns: Advertising programs in major trade journals and business magazines. </a:t>
            </a:r>
          </a:p>
          <a:p>
            <a:pPr>
              <a:buFontTx/>
              <a:buChar char="-"/>
            </a:pPr>
            <a:r>
              <a:rPr lang="en-US" dirty="0" smtClean="0"/>
              <a:t>Google Ad, Twitter, Facebook, LinkedIn</a:t>
            </a:r>
          </a:p>
          <a:p>
            <a:r>
              <a:rPr lang="en-US" b="1" dirty="0" smtClean="0">
                <a:solidFill>
                  <a:srgbClr val="002060"/>
                </a:solidFill>
              </a:rPr>
              <a:t>Public Relations</a:t>
            </a:r>
          </a:p>
          <a:p>
            <a:pPr marL="0" indent="0">
              <a:buFont typeface="Arial" panose="020B0604020202020204" pitchFamily="34" charset="0"/>
              <a:buNone/>
            </a:pPr>
            <a:r>
              <a:rPr lang="en-US" dirty="0" smtClean="0"/>
              <a:t>- Ebro in Education and Development: A Ebro-sponsored program community development programs— Science Center, University for example to support valves/ actuators for students  learning.</a:t>
            </a:r>
            <a:endParaRPr lang="en-US" dirty="0"/>
          </a:p>
        </p:txBody>
      </p:sp>
      <p:sp>
        <p:nvSpPr>
          <p:cNvPr id="24" name="Content Placeholder 2"/>
          <p:cNvSpPr txBox="1">
            <a:spLocks/>
          </p:cNvSpPr>
          <p:nvPr/>
        </p:nvSpPr>
        <p:spPr>
          <a:xfrm>
            <a:off x="7585466" y="5404274"/>
            <a:ext cx="734010"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26.6%</a:t>
            </a:r>
            <a:endParaRPr lang="en-US" dirty="0"/>
          </a:p>
        </p:txBody>
      </p:sp>
      <p:sp>
        <p:nvSpPr>
          <p:cNvPr id="25" name="Content Placeholder 2"/>
          <p:cNvSpPr txBox="1">
            <a:spLocks/>
          </p:cNvSpPr>
          <p:nvPr/>
        </p:nvSpPr>
        <p:spPr>
          <a:xfrm>
            <a:off x="7598165" y="5629961"/>
            <a:ext cx="734011"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solidFill>
                  <a:schemeClr val="bg1"/>
                </a:solidFill>
              </a:rPr>
              <a:t>15.2%</a:t>
            </a:r>
          </a:p>
          <a:p>
            <a:endParaRPr lang="en-US" dirty="0"/>
          </a:p>
        </p:txBody>
      </p:sp>
      <p:sp>
        <p:nvSpPr>
          <p:cNvPr id="26" name="Title 1"/>
          <p:cNvSpPr txBox="1">
            <a:spLocks/>
          </p:cNvSpPr>
          <p:nvPr/>
        </p:nvSpPr>
        <p:spPr>
          <a:xfrm>
            <a:off x="-9525" y="-10084"/>
            <a:ext cx="10515600" cy="662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002060"/>
                </a:solidFill>
                <a:latin typeface="Verdana" panose="020B0604030504040204" pitchFamily="34" charset="0"/>
                <a:ea typeface="Verdana" panose="020B0604030504040204" pitchFamily="34" charset="0"/>
              </a:rPr>
              <a:t>Financial Statement</a:t>
            </a:r>
            <a:br>
              <a:rPr lang="en-US" sz="2800" b="1" dirty="0" smtClean="0">
                <a:solidFill>
                  <a:srgbClr val="002060"/>
                </a:solidFill>
                <a:latin typeface="Verdana" panose="020B0604030504040204" pitchFamily="34" charset="0"/>
                <a:ea typeface="Verdana" panose="020B0604030504040204" pitchFamily="34" charset="0"/>
              </a:rPr>
            </a:br>
            <a:r>
              <a:rPr lang="en-US" sz="1600" b="1" dirty="0" smtClean="0">
                <a:solidFill>
                  <a:srgbClr val="002060"/>
                </a:solidFill>
                <a:latin typeface="Verdana" panose="020B0604030504040204" pitchFamily="34" charset="0"/>
                <a:ea typeface="Verdana" panose="020B0604030504040204" pitchFamily="34" charset="0"/>
              </a:rPr>
              <a:t>Jan-Dec_2019</a:t>
            </a:r>
            <a:endParaRPr lang="en-US" sz="1600" dirty="0"/>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 y="690578"/>
            <a:ext cx="4978754" cy="304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790" y="180747"/>
            <a:ext cx="6209574" cy="541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9" y="3827763"/>
            <a:ext cx="4926367" cy="297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txBox="1">
            <a:spLocks/>
          </p:cNvSpPr>
          <p:nvPr/>
        </p:nvSpPr>
        <p:spPr>
          <a:xfrm rot="16200000">
            <a:off x="-670719" y="1172743"/>
            <a:ext cx="1927225" cy="471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6"/>
                </a:solidFill>
              </a:rPr>
              <a:t>Most likely case</a:t>
            </a:r>
          </a:p>
        </p:txBody>
      </p:sp>
      <p:sp>
        <p:nvSpPr>
          <p:cNvPr id="13" name="Content Placeholder 2"/>
          <p:cNvSpPr txBox="1">
            <a:spLocks/>
          </p:cNvSpPr>
          <p:nvPr/>
        </p:nvSpPr>
        <p:spPr>
          <a:xfrm rot="16200000">
            <a:off x="-587936" y="4479254"/>
            <a:ext cx="1927225" cy="563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b="1" dirty="0" smtClean="0">
                <a:solidFill>
                  <a:srgbClr val="FF0000"/>
                </a:solidFill>
              </a:rPr>
              <a:t>Worst case</a:t>
            </a:r>
          </a:p>
        </p:txBody>
      </p:sp>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7701" y="4866162"/>
            <a:ext cx="962025" cy="14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701" y="5263633"/>
            <a:ext cx="962025" cy="15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7701" y="5066981"/>
            <a:ext cx="962025" cy="14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p:nvSpPr>
        <p:spPr>
          <a:xfrm>
            <a:off x="7799138" y="4844152"/>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37.6%</a:t>
            </a:r>
          </a:p>
          <a:p>
            <a:endParaRPr lang="en-US" dirty="0"/>
          </a:p>
        </p:txBody>
      </p:sp>
      <p:sp>
        <p:nvSpPr>
          <p:cNvPr id="35" name="Content Placeholder 2"/>
          <p:cNvSpPr txBox="1">
            <a:spLocks/>
          </p:cNvSpPr>
          <p:nvPr/>
        </p:nvSpPr>
        <p:spPr>
          <a:xfrm>
            <a:off x="7799137" y="5050208"/>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16.3%</a:t>
            </a:r>
          </a:p>
          <a:p>
            <a:endParaRPr lang="en-US" dirty="0"/>
          </a:p>
        </p:txBody>
      </p:sp>
      <p:sp>
        <p:nvSpPr>
          <p:cNvPr id="36" name="Content Placeholder 2"/>
          <p:cNvSpPr txBox="1">
            <a:spLocks/>
          </p:cNvSpPr>
          <p:nvPr/>
        </p:nvSpPr>
        <p:spPr>
          <a:xfrm>
            <a:off x="7799137" y="5254740"/>
            <a:ext cx="819149" cy="14000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smtClean="0"/>
              <a:t>15.8%</a:t>
            </a:r>
          </a:p>
          <a:p>
            <a:endParaRPr lang="en-US" dirty="0"/>
          </a:p>
        </p:txBody>
      </p:sp>
      <p:sp>
        <p:nvSpPr>
          <p:cNvPr id="17" name="TextBox 16"/>
          <p:cNvSpPr txBox="1"/>
          <p:nvPr/>
        </p:nvSpPr>
        <p:spPr>
          <a:xfrm>
            <a:off x="4266646" y="572588"/>
            <a:ext cx="1313640" cy="369332"/>
          </a:xfrm>
          <a:prstGeom prst="rect">
            <a:avLst/>
          </a:prstGeom>
          <a:solidFill>
            <a:schemeClr val="bg1"/>
          </a:solidFill>
        </p:spPr>
        <p:txBody>
          <a:bodyPr wrap="square" rtlCol="0">
            <a:spAutoFit/>
          </a:bodyPr>
          <a:lstStyle/>
          <a:p>
            <a:r>
              <a:rPr lang="en-US" b="1" dirty="0" smtClean="0">
                <a:solidFill>
                  <a:schemeClr val="accent6"/>
                </a:solidFill>
              </a:rPr>
              <a:t>555,790.09</a:t>
            </a:r>
            <a:endParaRPr lang="en-US" b="1" dirty="0">
              <a:solidFill>
                <a:schemeClr val="accent6"/>
              </a:solidFill>
            </a:endParaRPr>
          </a:p>
        </p:txBody>
      </p:sp>
      <p:sp>
        <p:nvSpPr>
          <p:cNvPr id="18" name="TextBox 17"/>
          <p:cNvSpPr txBox="1"/>
          <p:nvPr/>
        </p:nvSpPr>
        <p:spPr>
          <a:xfrm>
            <a:off x="4408080" y="1010027"/>
            <a:ext cx="1202506" cy="369332"/>
          </a:xfrm>
          <a:prstGeom prst="rect">
            <a:avLst/>
          </a:prstGeom>
          <a:solidFill>
            <a:schemeClr val="bg1"/>
          </a:solidFill>
        </p:spPr>
        <p:txBody>
          <a:bodyPr wrap="square" rtlCol="0">
            <a:spAutoFit/>
          </a:bodyPr>
          <a:lstStyle/>
          <a:p>
            <a:r>
              <a:rPr lang="en-US" b="1" dirty="0" smtClean="0">
                <a:solidFill>
                  <a:schemeClr val="accent6"/>
                </a:solidFill>
              </a:rPr>
              <a:t>52,604.00</a:t>
            </a:r>
            <a:endParaRPr lang="en-US" b="1" dirty="0">
              <a:solidFill>
                <a:schemeClr val="accent6"/>
              </a:solidFill>
            </a:endParaRPr>
          </a:p>
        </p:txBody>
      </p:sp>
      <p:sp>
        <p:nvSpPr>
          <p:cNvPr id="19" name="TextBox 18"/>
          <p:cNvSpPr txBox="1"/>
          <p:nvPr/>
        </p:nvSpPr>
        <p:spPr>
          <a:xfrm>
            <a:off x="4315355" y="3713840"/>
            <a:ext cx="1313640" cy="369332"/>
          </a:xfrm>
          <a:prstGeom prst="rect">
            <a:avLst/>
          </a:prstGeom>
          <a:solidFill>
            <a:schemeClr val="bg1"/>
          </a:solidFill>
        </p:spPr>
        <p:txBody>
          <a:bodyPr wrap="square" rtlCol="0">
            <a:spAutoFit/>
          </a:bodyPr>
          <a:lstStyle/>
          <a:p>
            <a:r>
              <a:rPr lang="en-US" b="1" dirty="0" smtClean="0">
                <a:solidFill>
                  <a:srgbClr val="FF0000"/>
                </a:solidFill>
              </a:rPr>
              <a:t>303,790.09</a:t>
            </a:r>
            <a:endParaRPr lang="en-US" b="1" dirty="0">
              <a:solidFill>
                <a:srgbClr val="FF0000"/>
              </a:solidFill>
            </a:endParaRPr>
          </a:p>
        </p:txBody>
      </p:sp>
      <p:sp>
        <p:nvSpPr>
          <p:cNvPr id="20" name="TextBox 19"/>
          <p:cNvSpPr txBox="1"/>
          <p:nvPr/>
        </p:nvSpPr>
        <p:spPr>
          <a:xfrm>
            <a:off x="4298799" y="4119013"/>
            <a:ext cx="1313366" cy="369332"/>
          </a:xfrm>
          <a:prstGeom prst="rect">
            <a:avLst/>
          </a:prstGeom>
          <a:solidFill>
            <a:schemeClr val="bg1"/>
          </a:solidFill>
        </p:spPr>
        <p:txBody>
          <a:bodyPr wrap="square" rtlCol="0">
            <a:spAutoFit/>
          </a:bodyPr>
          <a:lstStyle/>
          <a:p>
            <a:r>
              <a:rPr lang="en-US" b="1" dirty="0" smtClean="0">
                <a:solidFill>
                  <a:srgbClr val="FF0000"/>
                </a:solidFill>
              </a:rPr>
              <a:t>(11,836.00)</a:t>
            </a:r>
            <a:endParaRPr lang="en-US" b="1" dirty="0">
              <a:solidFill>
                <a:srgbClr val="FF0000"/>
              </a:solidFill>
            </a:endParaRPr>
          </a:p>
        </p:txBody>
      </p:sp>
    </p:spTree>
    <p:extLst>
      <p:ext uri="{BB962C8B-B14F-4D97-AF65-F5344CB8AC3E}">
        <p14:creationId xmlns:p14="http://schemas.microsoft.com/office/powerpoint/2010/main" val="16366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par>
                                <p:cTn id="17" presetID="10" presetClass="entr" presetSubtype="0" fill="hold" nodeType="withEffect">
                                  <p:stCondLst>
                                    <p:cond delay="0"/>
                                  </p:stCondLst>
                                  <p:childTnLst>
                                    <p:set>
                                      <p:cBhvr>
                                        <p:cTn id="18" dur="1" fill="hold">
                                          <p:stCondLst>
                                            <p:cond delay="0"/>
                                          </p:stCondLst>
                                        </p:cTn>
                                        <p:tgtEl>
                                          <p:spTgt spid="4103"/>
                                        </p:tgtEl>
                                        <p:attrNameLst>
                                          <p:attrName>style.visibility</p:attrName>
                                        </p:attrNameLst>
                                      </p:cBhvr>
                                      <p:to>
                                        <p:strVal val="visible"/>
                                      </p:to>
                                    </p:set>
                                    <p:animEffect transition="in" filter="fade">
                                      <p:cBhvr>
                                        <p:cTn id="19" dur="500"/>
                                        <p:tgtEl>
                                          <p:spTgt spid="4103"/>
                                        </p:tgtEl>
                                      </p:cBhvr>
                                    </p:animEffect>
                                  </p:childTnLst>
                                </p:cTn>
                              </p:par>
                              <p:par>
                                <p:cTn id="20" presetID="10" presetClass="entr" presetSubtype="0" fill="hold" nodeType="withEffect">
                                  <p:stCondLst>
                                    <p:cond delay="0"/>
                                  </p:stCondLst>
                                  <p:childTnLst>
                                    <p:set>
                                      <p:cBhvr>
                                        <p:cTn id="21" dur="1" fill="hold">
                                          <p:stCondLst>
                                            <p:cond delay="0"/>
                                          </p:stCondLst>
                                        </p:cTn>
                                        <p:tgtEl>
                                          <p:spTgt spid="4105"/>
                                        </p:tgtEl>
                                        <p:attrNameLst>
                                          <p:attrName>style.visibility</p:attrName>
                                        </p:attrNameLst>
                                      </p:cBhvr>
                                      <p:to>
                                        <p:strVal val="visible"/>
                                      </p:to>
                                    </p:set>
                                    <p:animEffect transition="in" filter="fade">
                                      <p:cBhvr>
                                        <p:cTn id="22" dur="500"/>
                                        <p:tgtEl>
                                          <p:spTgt spid="4105"/>
                                        </p:tgtEl>
                                      </p:cBhvr>
                                    </p:animEffect>
                                  </p:childTnLst>
                                </p:cTn>
                              </p:par>
                              <p:par>
                                <p:cTn id="23" presetID="10" presetClass="entr" presetSubtype="0" fill="hold" nodeType="withEffect">
                                  <p:stCondLst>
                                    <p:cond delay="0"/>
                                  </p:stCondLst>
                                  <p:childTnLst>
                                    <p:set>
                                      <p:cBhvr>
                                        <p:cTn id="24" dur="1" fill="hold">
                                          <p:stCondLst>
                                            <p:cond delay="0"/>
                                          </p:stCondLst>
                                        </p:cTn>
                                        <p:tgtEl>
                                          <p:spTgt spid="4107"/>
                                        </p:tgtEl>
                                        <p:attrNameLst>
                                          <p:attrName>style.visibility</p:attrName>
                                        </p:attrNameLst>
                                      </p:cBhvr>
                                      <p:to>
                                        <p:strVal val="visible"/>
                                      </p:to>
                                    </p:set>
                                    <p:animEffect transition="in" filter="fade">
                                      <p:cBhvr>
                                        <p:cTn id="25" dur="500"/>
                                        <p:tgtEl>
                                          <p:spTgt spid="4107"/>
                                        </p:tgtEl>
                                      </p:cBhvr>
                                    </p:animEffect>
                                  </p:childTnLst>
                                </p:cTn>
                              </p:par>
                              <p:par>
                                <p:cTn id="26" presetID="10" presetClass="entr" presetSubtype="0" fill="hold" nodeType="withEffect">
                                  <p:stCondLst>
                                    <p:cond delay="0"/>
                                  </p:stCondLst>
                                  <p:childTnLst>
                                    <p:set>
                                      <p:cBhvr>
                                        <p:cTn id="27" dur="1" fill="hold">
                                          <p:stCondLst>
                                            <p:cond delay="0"/>
                                          </p:stCondLst>
                                        </p:cTn>
                                        <p:tgtEl>
                                          <p:spTgt spid="4106"/>
                                        </p:tgtEl>
                                        <p:attrNameLst>
                                          <p:attrName>style.visibility</p:attrName>
                                        </p:attrNameLst>
                                      </p:cBhvr>
                                      <p:to>
                                        <p:strVal val="visible"/>
                                      </p:to>
                                    </p:set>
                                    <p:animEffect transition="in" filter="fade">
                                      <p:cBhvr>
                                        <p:cTn id="28" dur="500"/>
                                        <p:tgtEl>
                                          <p:spTgt spid="410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04"/>
                                        </p:tgtEl>
                                        <p:attrNameLst>
                                          <p:attrName>style.visibility</p:attrName>
                                        </p:attrNameLst>
                                      </p:cBhvr>
                                      <p:to>
                                        <p:strVal val="visible"/>
                                      </p:to>
                                    </p:set>
                                    <p:animEffect transition="in" filter="fade">
                                      <p:cBhvr>
                                        <p:cTn id="42" dur="500"/>
                                        <p:tgtEl>
                                          <p:spTgt spid="41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35" grpId="0"/>
      <p:bldP spid="36" grpId="0"/>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8569"/>
          <a:stretch/>
        </p:blipFill>
        <p:spPr bwMode="auto">
          <a:xfrm>
            <a:off x="3444595" y="724363"/>
            <a:ext cx="8656606" cy="495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Objective</a:t>
            </a:r>
            <a:endParaRPr lang="en-US" sz="3200" b="1" dirty="0">
              <a:solidFill>
                <a:srgbClr val="002060"/>
              </a:solidFill>
              <a:latin typeface="Verdana" panose="020B0604030504040204" pitchFamily="34" charset="0"/>
              <a:ea typeface="Verdana" panose="020B0604030504040204" pitchFamily="34" charset="0"/>
            </a:endParaRPr>
          </a:p>
        </p:txBody>
      </p:sp>
      <p:sp>
        <p:nvSpPr>
          <p:cNvPr id="7" name="Content Placeholder 2"/>
          <p:cNvSpPr txBox="1">
            <a:spLocks/>
          </p:cNvSpPr>
          <p:nvPr/>
        </p:nvSpPr>
        <p:spPr>
          <a:xfrm>
            <a:off x="-4238346" y="-1539413"/>
            <a:ext cx="3444595" cy="42494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dirty="0" smtClean="0"/>
              <a:t>Maintain high percentage of market share 58% of water/wastewater</a:t>
            </a:r>
          </a:p>
          <a:p>
            <a:pPr>
              <a:buFont typeface="Wingdings" pitchFamily="2" charset="2"/>
              <a:buChar char="Ø"/>
            </a:pPr>
            <a:r>
              <a:rPr lang="en-US" dirty="0" smtClean="0"/>
              <a:t>Increase low percentage market share of the  from 5% to 10-20%</a:t>
            </a:r>
          </a:p>
          <a:p>
            <a:pPr>
              <a:buFont typeface="Wingdings" pitchFamily="2" charset="2"/>
              <a:buChar char="Ø"/>
            </a:pPr>
            <a:r>
              <a:rPr lang="en-US" dirty="0" smtClean="0"/>
              <a:t>10-20 new end-user</a:t>
            </a:r>
          </a:p>
          <a:p>
            <a:pPr>
              <a:buFont typeface="Wingdings" pitchFamily="2" charset="2"/>
              <a:buChar char="Ø"/>
            </a:pPr>
            <a:r>
              <a:rPr lang="en-US" dirty="0"/>
              <a:t>Sales revenue </a:t>
            </a:r>
            <a:r>
              <a:rPr lang="en-US" dirty="0" smtClean="0"/>
              <a:t>from USD </a:t>
            </a:r>
            <a:r>
              <a:rPr lang="en-US" b="1" dirty="0" smtClean="0"/>
              <a:t>$700</a:t>
            </a:r>
            <a:r>
              <a:rPr lang="en-US" dirty="0" smtClean="0"/>
              <a:t>K up to </a:t>
            </a:r>
            <a:r>
              <a:rPr lang="en-US" dirty="0"/>
              <a:t>USD </a:t>
            </a:r>
            <a:r>
              <a:rPr lang="en-US" b="1" dirty="0" smtClean="0"/>
              <a:t>$1,100</a:t>
            </a:r>
            <a:r>
              <a:rPr lang="en-US" dirty="0" smtClean="0"/>
              <a:t>K </a:t>
            </a:r>
            <a:r>
              <a:rPr lang="en-US" dirty="0"/>
              <a:t>in 2020</a:t>
            </a:r>
          </a:p>
          <a:p>
            <a:endParaRPr lang="en-US" dirty="0" smtClean="0"/>
          </a:p>
          <a:p>
            <a:endParaRPr lang="en-US" dirty="0"/>
          </a:p>
        </p:txBody>
      </p:sp>
      <p:sp>
        <p:nvSpPr>
          <p:cNvPr id="12" name="Content Placeholder 2"/>
          <p:cNvSpPr txBox="1">
            <a:spLocks/>
          </p:cNvSpPr>
          <p:nvPr/>
        </p:nvSpPr>
        <p:spPr>
          <a:xfrm>
            <a:off x="68853" y="724363"/>
            <a:ext cx="3444595" cy="1777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dirty="0" smtClean="0"/>
              <a:t>Maintain high percentage of market share </a:t>
            </a:r>
            <a:r>
              <a:rPr lang="en-US" dirty="0" smtClean="0"/>
              <a:t>65% </a:t>
            </a:r>
            <a:r>
              <a:rPr lang="en-US" dirty="0" smtClean="0"/>
              <a:t>of water/wastewater</a:t>
            </a:r>
          </a:p>
          <a:p>
            <a:endParaRPr lang="en-US" dirty="0" smtClean="0"/>
          </a:p>
          <a:p>
            <a:endParaRPr lang="en-US" dirty="0"/>
          </a:p>
        </p:txBody>
      </p:sp>
      <p:sp>
        <p:nvSpPr>
          <p:cNvPr id="5" name="Oval 4"/>
          <p:cNvSpPr/>
          <p:nvPr/>
        </p:nvSpPr>
        <p:spPr>
          <a:xfrm rot="20800710">
            <a:off x="4660900" y="1181100"/>
            <a:ext cx="1638300" cy="767069"/>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0" y="2682037"/>
            <a:ext cx="3444595" cy="1958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dirty="0" smtClean="0"/>
              <a:t>Increase market share of Power generation, F&amp;B and Shipbuilding</a:t>
            </a:r>
          </a:p>
          <a:p>
            <a:pPr>
              <a:buFont typeface="Wingdings" pitchFamily="2" charset="2"/>
              <a:buChar char="Ø"/>
            </a:pPr>
            <a:endParaRPr lang="en-US" sz="2200" dirty="0" smtClean="0"/>
          </a:p>
          <a:p>
            <a:pPr marL="0" indent="0">
              <a:buNone/>
            </a:pPr>
            <a:endParaRPr lang="en-US" dirty="0"/>
          </a:p>
        </p:txBody>
      </p:sp>
      <p:sp>
        <p:nvSpPr>
          <p:cNvPr id="14" name="Oval 13"/>
          <p:cNvSpPr/>
          <p:nvPr/>
        </p:nvSpPr>
        <p:spPr>
          <a:xfrm rot="376621">
            <a:off x="5788025" y="2247900"/>
            <a:ext cx="1628775" cy="633413"/>
          </a:xfrm>
          <a:prstGeom prst="ellipse">
            <a:avLst/>
          </a:prstGeom>
          <a:solidFill>
            <a:schemeClr val="accent6">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20056081">
            <a:off x="6791325" y="2782280"/>
            <a:ext cx="1628775" cy="651026"/>
          </a:xfrm>
          <a:prstGeom prst="ellipse">
            <a:avLst/>
          </a:prstGeom>
          <a:solidFill>
            <a:srgbClr val="7030A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8104179">
            <a:off x="7834573" y="2806650"/>
            <a:ext cx="1628775" cy="644459"/>
          </a:xfrm>
          <a:prstGeom prst="ellipse">
            <a:avLst/>
          </a:prstGeom>
          <a:solidFill>
            <a:schemeClr val="accent2">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17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3" grpId="0"/>
      <p:bldP spid="14" grpId="0" animBg="1"/>
      <p:bldP spid="18"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7943"/>
          <a:stretch/>
        </p:blipFill>
        <p:spPr bwMode="auto">
          <a:xfrm>
            <a:off x="4716463" y="1874520"/>
            <a:ext cx="7000875" cy="304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Objective</a:t>
            </a:r>
            <a:endParaRPr lang="en-US" sz="3200" b="1" dirty="0">
              <a:solidFill>
                <a:srgbClr val="002060"/>
              </a:solidFill>
              <a:latin typeface="Verdana" panose="020B0604030504040204" pitchFamily="34" charset="0"/>
              <a:ea typeface="Verdana" panose="020B0604030504040204" pitchFamily="34" charset="0"/>
            </a:endParaRPr>
          </a:p>
        </p:txBody>
      </p:sp>
      <p:sp>
        <p:nvSpPr>
          <p:cNvPr id="7" name="Content Placeholder 2"/>
          <p:cNvSpPr txBox="1">
            <a:spLocks/>
          </p:cNvSpPr>
          <p:nvPr/>
        </p:nvSpPr>
        <p:spPr>
          <a:xfrm>
            <a:off x="282854" y="923802"/>
            <a:ext cx="3974821" cy="4249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dirty="0" smtClean="0"/>
              <a:t>Increase 10-20 </a:t>
            </a:r>
            <a:r>
              <a:rPr lang="en-US" dirty="0" smtClean="0"/>
              <a:t>new </a:t>
            </a:r>
            <a:r>
              <a:rPr lang="en-US" dirty="0" smtClean="0"/>
              <a:t>end-users</a:t>
            </a:r>
            <a:endParaRPr lang="en-US" dirty="0" smtClean="0"/>
          </a:p>
          <a:p>
            <a:endParaRPr lang="en-US" dirty="0" smtClean="0"/>
          </a:p>
          <a:p>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2092"/>
          <a:stretch/>
        </p:blipFill>
        <p:spPr bwMode="auto">
          <a:xfrm>
            <a:off x="4716463" y="696913"/>
            <a:ext cx="7000875" cy="11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518961" y="4007393"/>
            <a:ext cx="682755" cy="335974"/>
          </a:xfrm>
          <a:prstGeom prst="rect">
            <a:avLst/>
          </a:prstGeom>
          <a:noFill/>
        </p:spPr>
        <p:txBody>
          <a:bodyPr wrap="square" rtlCol="0">
            <a:spAutoFit/>
          </a:bodyPr>
          <a:lstStyle/>
          <a:p>
            <a:r>
              <a:rPr lang="en-US" dirty="0" smtClean="0"/>
              <a:t>92%</a:t>
            </a:r>
            <a:endParaRPr lang="en-US" dirty="0"/>
          </a:p>
        </p:txBody>
      </p:sp>
      <p:sp>
        <p:nvSpPr>
          <p:cNvPr id="16" name="TextBox 15"/>
          <p:cNvSpPr txBox="1"/>
          <p:nvPr/>
        </p:nvSpPr>
        <p:spPr>
          <a:xfrm>
            <a:off x="5404286" y="3740693"/>
            <a:ext cx="682755" cy="369332"/>
          </a:xfrm>
          <a:prstGeom prst="rect">
            <a:avLst/>
          </a:prstGeom>
          <a:noFill/>
        </p:spPr>
        <p:txBody>
          <a:bodyPr wrap="square" rtlCol="0">
            <a:spAutoFit/>
          </a:bodyPr>
          <a:lstStyle/>
          <a:p>
            <a:r>
              <a:rPr lang="en-US" dirty="0" smtClean="0"/>
              <a:t>8%</a:t>
            </a:r>
            <a:endParaRPr lang="en-US" dirty="0"/>
          </a:p>
        </p:txBody>
      </p:sp>
      <p:sp>
        <p:nvSpPr>
          <p:cNvPr id="17" name="TextBox 16"/>
          <p:cNvSpPr txBox="1"/>
          <p:nvPr/>
        </p:nvSpPr>
        <p:spPr>
          <a:xfrm>
            <a:off x="8271311" y="3103651"/>
            <a:ext cx="682755" cy="369332"/>
          </a:xfrm>
          <a:prstGeom prst="rect">
            <a:avLst/>
          </a:prstGeom>
          <a:noFill/>
        </p:spPr>
        <p:txBody>
          <a:bodyPr wrap="square" rtlCol="0">
            <a:spAutoFit/>
          </a:bodyPr>
          <a:lstStyle/>
          <a:p>
            <a:r>
              <a:rPr lang="en-US" dirty="0" smtClean="0"/>
              <a:t>85%</a:t>
            </a:r>
            <a:endParaRPr lang="en-US" dirty="0"/>
          </a:p>
        </p:txBody>
      </p:sp>
      <p:sp>
        <p:nvSpPr>
          <p:cNvPr id="19" name="TextBox 18"/>
          <p:cNvSpPr txBox="1"/>
          <p:nvPr/>
        </p:nvSpPr>
        <p:spPr>
          <a:xfrm>
            <a:off x="5518586" y="2863850"/>
            <a:ext cx="682755" cy="369332"/>
          </a:xfrm>
          <a:prstGeom prst="rect">
            <a:avLst/>
          </a:prstGeom>
          <a:noFill/>
        </p:spPr>
        <p:txBody>
          <a:bodyPr wrap="square" rtlCol="0">
            <a:spAutoFit/>
          </a:bodyPr>
          <a:lstStyle/>
          <a:p>
            <a:r>
              <a:rPr lang="en-US" dirty="0" smtClean="0"/>
              <a:t>15%</a:t>
            </a:r>
            <a:endParaRPr lang="en-US" dirty="0"/>
          </a:p>
        </p:txBody>
      </p:sp>
      <p:sp>
        <p:nvSpPr>
          <p:cNvPr id="21" name="TextBox 20"/>
          <p:cNvSpPr txBox="1"/>
          <p:nvPr/>
        </p:nvSpPr>
        <p:spPr>
          <a:xfrm>
            <a:off x="5556686" y="1978025"/>
            <a:ext cx="682755" cy="369332"/>
          </a:xfrm>
          <a:prstGeom prst="rect">
            <a:avLst/>
          </a:prstGeom>
          <a:noFill/>
        </p:spPr>
        <p:txBody>
          <a:bodyPr wrap="square" rtlCol="0">
            <a:spAutoFit/>
          </a:bodyPr>
          <a:lstStyle/>
          <a:p>
            <a:r>
              <a:rPr lang="en-US" dirty="0" smtClean="0"/>
              <a:t>15%</a:t>
            </a:r>
            <a:endParaRPr lang="en-US" dirty="0"/>
          </a:p>
        </p:txBody>
      </p:sp>
      <p:sp>
        <p:nvSpPr>
          <p:cNvPr id="22" name="TextBox 21"/>
          <p:cNvSpPr txBox="1"/>
          <p:nvPr/>
        </p:nvSpPr>
        <p:spPr>
          <a:xfrm>
            <a:off x="5928161" y="1092200"/>
            <a:ext cx="682755" cy="369332"/>
          </a:xfrm>
          <a:prstGeom prst="rect">
            <a:avLst/>
          </a:prstGeom>
          <a:noFill/>
        </p:spPr>
        <p:txBody>
          <a:bodyPr wrap="square" rtlCol="0">
            <a:spAutoFit/>
          </a:bodyPr>
          <a:lstStyle/>
          <a:p>
            <a:r>
              <a:rPr lang="en-US" dirty="0" smtClean="0"/>
              <a:t>25%</a:t>
            </a:r>
            <a:endParaRPr lang="en-US" dirty="0"/>
          </a:p>
        </p:txBody>
      </p:sp>
      <p:sp>
        <p:nvSpPr>
          <p:cNvPr id="23" name="TextBox 22"/>
          <p:cNvSpPr txBox="1"/>
          <p:nvPr/>
        </p:nvSpPr>
        <p:spPr>
          <a:xfrm>
            <a:off x="8280836" y="2217826"/>
            <a:ext cx="682755" cy="369332"/>
          </a:xfrm>
          <a:prstGeom prst="rect">
            <a:avLst/>
          </a:prstGeom>
          <a:noFill/>
        </p:spPr>
        <p:txBody>
          <a:bodyPr wrap="square" rtlCol="0">
            <a:spAutoFit/>
          </a:bodyPr>
          <a:lstStyle/>
          <a:p>
            <a:r>
              <a:rPr lang="en-US" dirty="0" smtClean="0"/>
              <a:t>85%</a:t>
            </a:r>
            <a:endParaRPr lang="en-US" dirty="0"/>
          </a:p>
        </p:txBody>
      </p:sp>
      <p:sp>
        <p:nvSpPr>
          <p:cNvPr id="24" name="TextBox 23"/>
          <p:cNvSpPr txBox="1"/>
          <p:nvPr/>
        </p:nvSpPr>
        <p:spPr>
          <a:xfrm>
            <a:off x="7893356" y="1341988"/>
            <a:ext cx="682755" cy="369332"/>
          </a:xfrm>
          <a:prstGeom prst="rect">
            <a:avLst/>
          </a:prstGeom>
          <a:noFill/>
        </p:spPr>
        <p:txBody>
          <a:bodyPr wrap="square" rtlCol="0">
            <a:spAutoFit/>
          </a:bodyPr>
          <a:lstStyle/>
          <a:p>
            <a:r>
              <a:rPr lang="en-US" dirty="0" smtClean="0"/>
              <a:t>75%</a:t>
            </a:r>
            <a:endParaRPr lang="en-US" dirty="0"/>
          </a:p>
        </p:txBody>
      </p:sp>
    </p:spTree>
    <p:extLst>
      <p:ext uri="{BB962C8B-B14F-4D97-AF65-F5344CB8AC3E}">
        <p14:creationId xmlns:p14="http://schemas.microsoft.com/office/powerpoint/2010/main" val="275552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Objective</a:t>
            </a:r>
            <a:endParaRPr lang="en-US" sz="3200" b="1" dirty="0">
              <a:solidFill>
                <a:srgbClr val="002060"/>
              </a:solidFill>
              <a:latin typeface="Verdana" panose="020B0604030504040204" pitchFamily="34" charset="0"/>
              <a:ea typeface="Verdana" panose="020B0604030504040204" pitchFamily="34" charset="0"/>
            </a:endParaRPr>
          </a:p>
        </p:txBody>
      </p:sp>
      <p:sp>
        <p:nvSpPr>
          <p:cNvPr id="7" name="Content Placeholder 2"/>
          <p:cNvSpPr txBox="1">
            <a:spLocks/>
          </p:cNvSpPr>
          <p:nvPr/>
        </p:nvSpPr>
        <p:spPr>
          <a:xfrm>
            <a:off x="-21947" y="1058828"/>
            <a:ext cx="4412972" cy="4249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smtClean="0"/>
              <a:t>Sales turnover from </a:t>
            </a:r>
            <a:r>
              <a:rPr lang="en-US" sz="2400" dirty="0" smtClean="0"/>
              <a:t>USD </a:t>
            </a:r>
            <a:r>
              <a:rPr lang="en-US" sz="2400" b="1" dirty="0" smtClean="0"/>
              <a:t>$700</a:t>
            </a:r>
            <a:r>
              <a:rPr lang="en-US" sz="2400" dirty="0" smtClean="0"/>
              <a:t>K up </a:t>
            </a:r>
            <a:r>
              <a:rPr lang="en-US" sz="2400" dirty="0" smtClean="0"/>
              <a:t>to: </a:t>
            </a:r>
          </a:p>
          <a:p>
            <a:pPr marL="685800" indent="-400050"/>
            <a:r>
              <a:rPr lang="en-US" sz="2400" dirty="0" smtClean="0"/>
              <a:t> USD </a:t>
            </a:r>
            <a:r>
              <a:rPr lang="en-US" sz="2400" b="1" dirty="0" smtClean="0"/>
              <a:t>$1,000 - 1,100</a:t>
            </a:r>
            <a:r>
              <a:rPr lang="en-US" sz="2400" dirty="0" smtClean="0"/>
              <a:t>K in 2020 =&gt; Best case</a:t>
            </a:r>
          </a:p>
          <a:p>
            <a:pPr marL="685800" indent="-400050"/>
            <a:r>
              <a:rPr lang="en-US" sz="2400" dirty="0"/>
              <a:t> USD </a:t>
            </a:r>
            <a:r>
              <a:rPr lang="en-US" sz="2400" b="1" dirty="0" smtClean="0"/>
              <a:t>$900 </a:t>
            </a:r>
            <a:r>
              <a:rPr lang="en-US" sz="2400" b="1" dirty="0"/>
              <a:t>- </a:t>
            </a:r>
            <a:r>
              <a:rPr lang="en-US" sz="2400" b="1" dirty="0" smtClean="0"/>
              <a:t>1,000</a:t>
            </a:r>
            <a:r>
              <a:rPr lang="en-US" sz="2400" dirty="0" smtClean="0"/>
              <a:t>K </a:t>
            </a:r>
            <a:r>
              <a:rPr lang="en-US" sz="2400" dirty="0"/>
              <a:t>in 2020 =&gt; </a:t>
            </a:r>
            <a:r>
              <a:rPr lang="en-US" sz="2400" dirty="0" smtClean="0"/>
              <a:t>Most likely case</a:t>
            </a:r>
          </a:p>
          <a:p>
            <a:pPr marL="685800" indent="-400050"/>
            <a:r>
              <a:rPr lang="en-US" sz="2400" dirty="0"/>
              <a:t>USD </a:t>
            </a:r>
            <a:r>
              <a:rPr lang="en-US" sz="2400" b="1" dirty="0" smtClean="0"/>
              <a:t>$500 </a:t>
            </a:r>
            <a:r>
              <a:rPr lang="en-US" sz="2400" b="1" dirty="0"/>
              <a:t>- </a:t>
            </a:r>
            <a:r>
              <a:rPr lang="en-US" sz="2400" b="1" dirty="0" smtClean="0"/>
              <a:t>7,00</a:t>
            </a:r>
            <a:r>
              <a:rPr lang="en-US" sz="2400" dirty="0" smtClean="0"/>
              <a:t>K </a:t>
            </a:r>
            <a:r>
              <a:rPr lang="en-US" sz="2400" dirty="0"/>
              <a:t>in 2020 </a:t>
            </a:r>
            <a:endParaRPr lang="en-US" sz="2400" dirty="0" smtClean="0"/>
          </a:p>
          <a:p>
            <a:pPr marL="285750" indent="0">
              <a:buNone/>
            </a:pPr>
            <a:r>
              <a:rPr lang="en-US" sz="2400" dirty="0" smtClean="0"/>
              <a:t>       =&gt; Worse case</a:t>
            </a:r>
            <a:endParaRPr lang="en-US" sz="2400" dirty="0"/>
          </a:p>
          <a:p>
            <a:pPr marL="685800" indent="-400050"/>
            <a:endParaRPr lang="en-US" sz="2400" dirty="0" smtClean="0"/>
          </a:p>
          <a:p>
            <a:pPr marL="0" indent="0">
              <a:buNone/>
            </a:pPr>
            <a:endParaRPr lang="en-US" sz="2400" dirty="0"/>
          </a:p>
          <a:p>
            <a:endParaRPr lang="en-US" sz="2400" dirty="0" smtClean="0"/>
          </a:p>
          <a:p>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240" y="897945"/>
            <a:ext cx="6546119" cy="417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075170" y="3774340"/>
            <a:ext cx="1162050" cy="369332"/>
          </a:xfrm>
          <a:prstGeom prst="rect">
            <a:avLst/>
          </a:prstGeom>
          <a:noFill/>
        </p:spPr>
        <p:txBody>
          <a:bodyPr wrap="square" rtlCol="0">
            <a:spAutoFit/>
          </a:bodyPr>
          <a:lstStyle/>
          <a:p>
            <a:r>
              <a:rPr lang="en-US" dirty="0" smtClean="0"/>
              <a:t>-17%</a:t>
            </a:r>
            <a:endParaRPr lang="en-US" dirty="0"/>
          </a:p>
        </p:txBody>
      </p:sp>
      <p:sp>
        <p:nvSpPr>
          <p:cNvPr id="14" name="TextBox 13"/>
          <p:cNvSpPr txBox="1"/>
          <p:nvPr/>
        </p:nvSpPr>
        <p:spPr>
          <a:xfrm>
            <a:off x="9056370" y="4075330"/>
            <a:ext cx="682755" cy="369332"/>
          </a:xfrm>
          <a:prstGeom prst="rect">
            <a:avLst/>
          </a:prstGeom>
          <a:noFill/>
        </p:spPr>
        <p:txBody>
          <a:bodyPr wrap="square" rtlCol="0">
            <a:spAutoFit/>
          </a:bodyPr>
          <a:lstStyle/>
          <a:p>
            <a:r>
              <a:rPr lang="en-US" dirty="0" smtClean="0"/>
              <a:t>800K</a:t>
            </a:r>
            <a:endParaRPr lang="en-US" dirty="0"/>
          </a:p>
        </p:txBody>
      </p:sp>
      <p:sp>
        <p:nvSpPr>
          <p:cNvPr id="18" name="TextBox 17"/>
          <p:cNvSpPr txBox="1"/>
          <p:nvPr/>
        </p:nvSpPr>
        <p:spPr>
          <a:xfrm>
            <a:off x="8307705" y="3755290"/>
            <a:ext cx="682755" cy="369332"/>
          </a:xfrm>
          <a:prstGeom prst="rect">
            <a:avLst/>
          </a:prstGeom>
          <a:noFill/>
        </p:spPr>
        <p:txBody>
          <a:bodyPr wrap="square" rtlCol="0">
            <a:spAutoFit/>
          </a:bodyPr>
          <a:lstStyle/>
          <a:p>
            <a:r>
              <a:rPr lang="en-US" dirty="0" smtClean="0"/>
              <a:t>661K</a:t>
            </a:r>
            <a:endParaRPr lang="en-US" dirty="0"/>
          </a:p>
        </p:txBody>
      </p:sp>
      <p:sp>
        <p:nvSpPr>
          <p:cNvPr id="20" name="TextBox 19"/>
          <p:cNvSpPr txBox="1"/>
          <p:nvPr/>
        </p:nvSpPr>
        <p:spPr>
          <a:xfrm>
            <a:off x="7178040" y="2587320"/>
            <a:ext cx="1162050" cy="369332"/>
          </a:xfrm>
          <a:prstGeom prst="rect">
            <a:avLst/>
          </a:prstGeom>
          <a:noFill/>
        </p:spPr>
        <p:txBody>
          <a:bodyPr wrap="square" rtlCol="0">
            <a:spAutoFit/>
          </a:bodyPr>
          <a:lstStyle/>
          <a:p>
            <a:r>
              <a:rPr lang="en-US" dirty="0" smtClean="0"/>
              <a:t>11%</a:t>
            </a:r>
            <a:endParaRPr lang="en-US" dirty="0"/>
          </a:p>
        </p:txBody>
      </p:sp>
      <p:sp>
        <p:nvSpPr>
          <p:cNvPr id="25" name="TextBox 24"/>
          <p:cNvSpPr txBox="1"/>
          <p:nvPr/>
        </p:nvSpPr>
        <p:spPr>
          <a:xfrm>
            <a:off x="8032627" y="2896184"/>
            <a:ext cx="682755" cy="369332"/>
          </a:xfrm>
          <a:prstGeom prst="rect">
            <a:avLst/>
          </a:prstGeom>
          <a:noFill/>
        </p:spPr>
        <p:txBody>
          <a:bodyPr wrap="square" rtlCol="0">
            <a:spAutoFit/>
          </a:bodyPr>
          <a:lstStyle/>
          <a:p>
            <a:r>
              <a:rPr lang="en-US" dirty="0" smtClean="0"/>
              <a:t>609K</a:t>
            </a:r>
            <a:endParaRPr lang="en-US" dirty="0"/>
          </a:p>
        </p:txBody>
      </p:sp>
      <p:sp>
        <p:nvSpPr>
          <p:cNvPr id="26" name="TextBox 25"/>
          <p:cNvSpPr txBox="1"/>
          <p:nvPr/>
        </p:nvSpPr>
        <p:spPr>
          <a:xfrm>
            <a:off x="8410192" y="2549220"/>
            <a:ext cx="682755" cy="369332"/>
          </a:xfrm>
          <a:prstGeom prst="rect">
            <a:avLst/>
          </a:prstGeom>
          <a:noFill/>
        </p:spPr>
        <p:txBody>
          <a:bodyPr wrap="square" rtlCol="0">
            <a:spAutoFit/>
          </a:bodyPr>
          <a:lstStyle/>
          <a:p>
            <a:r>
              <a:rPr lang="en-US" dirty="0" smtClean="0"/>
              <a:t>678K</a:t>
            </a:r>
            <a:endParaRPr lang="en-US" dirty="0"/>
          </a:p>
        </p:txBody>
      </p:sp>
      <p:sp>
        <p:nvSpPr>
          <p:cNvPr id="27" name="TextBox 26"/>
          <p:cNvSpPr txBox="1"/>
          <p:nvPr/>
        </p:nvSpPr>
        <p:spPr>
          <a:xfrm>
            <a:off x="8562975" y="1358523"/>
            <a:ext cx="682755" cy="369332"/>
          </a:xfrm>
          <a:prstGeom prst="rect">
            <a:avLst/>
          </a:prstGeom>
          <a:noFill/>
        </p:spPr>
        <p:txBody>
          <a:bodyPr wrap="square" rtlCol="0">
            <a:spAutoFit/>
          </a:bodyPr>
          <a:lstStyle/>
          <a:p>
            <a:r>
              <a:rPr lang="en-US" dirty="0" smtClean="0"/>
              <a:t>708K</a:t>
            </a:r>
            <a:endParaRPr lang="en-US" dirty="0"/>
          </a:p>
        </p:txBody>
      </p:sp>
      <p:sp>
        <p:nvSpPr>
          <p:cNvPr id="28" name="TextBox 27"/>
          <p:cNvSpPr txBox="1"/>
          <p:nvPr/>
        </p:nvSpPr>
        <p:spPr>
          <a:xfrm>
            <a:off x="9348982" y="1699280"/>
            <a:ext cx="682755" cy="369332"/>
          </a:xfrm>
          <a:prstGeom prst="rect">
            <a:avLst/>
          </a:prstGeom>
          <a:noFill/>
        </p:spPr>
        <p:txBody>
          <a:bodyPr wrap="square" rtlCol="0">
            <a:spAutoFit/>
          </a:bodyPr>
          <a:lstStyle/>
          <a:p>
            <a:r>
              <a:rPr lang="en-US" dirty="0" smtClean="0"/>
              <a:t>850K</a:t>
            </a:r>
            <a:endParaRPr lang="en-US" dirty="0"/>
          </a:p>
        </p:txBody>
      </p:sp>
      <p:sp>
        <p:nvSpPr>
          <p:cNvPr id="29" name="TextBox 28"/>
          <p:cNvSpPr txBox="1"/>
          <p:nvPr/>
        </p:nvSpPr>
        <p:spPr>
          <a:xfrm>
            <a:off x="7078980" y="1396405"/>
            <a:ext cx="1162050" cy="369332"/>
          </a:xfrm>
          <a:prstGeom prst="rect">
            <a:avLst/>
          </a:prstGeom>
          <a:noFill/>
        </p:spPr>
        <p:txBody>
          <a:bodyPr wrap="square" rtlCol="0">
            <a:spAutoFit/>
          </a:bodyPr>
          <a:lstStyle/>
          <a:p>
            <a:r>
              <a:rPr lang="en-US" dirty="0" smtClean="0"/>
              <a:t>-17%</a:t>
            </a:r>
            <a:endParaRPr lang="en-US" dirty="0"/>
          </a:p>
        </p:txBody>
      </p:sp>
    </p:spTree>
    <p:extLst>
      <p:ext uri="{BB962C8B-B14F-4D97-AF65-F5344CB8AC3E}">
        <p14:creationId xmlns:p14="http://schemas.microsoft.com/office/powerpoint/2010/main" val="2686173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Implementation</a:t>
            </a:r>
            <a:endParaRPr lang="en-US" sz="3200" b="1" dirty="0">
              <a:solidFill>
                <a:srgbClr val="002060"/>
              </a:solidFill>
              <a:latin typeface="Verdana" panose="020B0604030504040204" pitchFamily="34" charset="0"/>
              <a:ea typeface="Verdana" panose="020B0604030504040204" pitchFamily="34" charset="0"/>
            </a:endParaRPr>
          </a:p>
        </p:txBody>
      </p:sp>
      <p:sp>
        <p:nvSpPr>
          <p:cNvPr id="4" name="Rectangle 3"/>
          <p:cNvSpPr/>
          <p:nvPr/>
        </p:nvSpPr>
        <p:spPr>
          <a:xfrm>
            <a:off x="0" y="6107289"/>
            <a:ext cx="12192000" cy="7507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13337" y="574406"/>
            <a:ext cx="12220576" cy="6257925"/>
          </a:xfrm>
          <a:prstGeom prst="rect">
            <a:avLst/>
          </a:prstGeom>
        </p:spPr>
      </p:pic>
      <p:pic>
        <p:nvPicPr>
          <p:cNvPr id="6" name="Picture 5"/>
          <p:cNvPicPr>
            <a:picLocks noChangeAspect="1"/>
          </p:cNvPicPr>
          <p:nvPr/>
        </p:nvPicPr>
        <p:blipFill rotWithShape="1">
          <a:blip r:embed="rId3"/>
          <a:srcRect t="668" b="1"/>
          <a:stretch/>
        </p:blipFill>
        <p:spPr>
          <a:xfrm>
            <a:off x="38100" y="1208015"/>
            <a:ext cx="12192000" cy="5607246"/>
          </a:xfrm>
          <a:prstGeom prst="rect">
            <a:avLst/>
          </a:prstGeom>
        </p:spPr>
      </p:pic>
      <p:pic>
        <p:nvPicPr>
          <p:cNvPr id="7" name="Picture 6"/>
          <p:cNvPicPr>
            <a:picLocks noChangeAspect="1"/>
          </p:cNvPicPr>
          <p:nvPr/>
        </p:nvPicPr>
        <p:blipFill rotWithShape="1">
          <a:blip r:embed="rId4"/>
          <a:srcRect t="345"/>
          <a:stretch/>
        </p:blipFill>
        <p:spPr>
          <a:xfrm>
            <a:off x="38100" y="1208015"/>
            <a:ext cx="12192000" cy="5611399"/>
          </a:xfrm>
          <a:prstGeom prst="rect">
            <a:avLst/>
          </a:prstGeom>
        </p:spPr>
      </p:pic>
      <p:pic>
        <p:nvPicPr>
          <p:cNvPr id="8" name="Picture 7"/>
          <p:cNvPicPr>
            <a:picLocks noChangeAspect="1"/>
          </p:cNvPicPr>
          <p:nvPr/>
        </p:nvPicPr>
        <p:blipFill rotWithShape="1">
          <a:blip r:embed="rId5"/>
          <a:srcRect t="833" b="1061"/>
          <a:stretch/>
        </p:blipFill>
        <p:spPr>
          <a:xfrm>
            <a:off x="53340" y="1203862"/>
            <a:ext cx="12169140" cy="5537200"/>
          </a:xfrm>
          <a:prstGeom prst="rect">
            <a:avLst/>
          </a:prstGeom>
        </p:spPr>
      </p:pic>
      <p:pic>
        <p:nvPicPr>
          <p:cNvPr id="9" name="Picture 8"/>
          <p:cNvPicPr>
            <a:picLocks noChangeAspect="1"/>
          </p:cNvPicPr>
          <p:nvPr/>
        </p:nvPicPr>
        <p:blipFill rotWithShape="1">
          <a:blip r:embed="rId6"/>
          <a:srcRect t="899"/>
          <a:stretch/>
        </p:blipFill>
        <p:spPr>
          <a:xfrm>
            <a:off x="9524" y="1203862"/>
            <a:ext cx="12197715" cy="5667143"/>
          </a:xfrm>
          <a:prstGeom prst="rect">
            <a:avLst/>
          </a:prstGeom>
        </p:spPr>
      </p:pic>
    </p:spTree>
    <p:extLst>
      <p:ext uri="{BB962C8B-B14F-4D97-AF65-F5344CB8AC3E}">
        <p14:creationId xmlns:p14="http://schemas.microsoft.com/office/powerpoint/2010/main" val="402570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Risk</a:t>
            </a:r>
            <a:endParaRPr lang="en-US" sz="3200" b="1" dirty="0">
              <a:solidFill>
                <a:srgbClr val="002060"/>
              </a:solidFill>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9634254" y="0"/>
            <a:ext cx="2374866" cy="2954243"/>
          </a:xfrm>
          <a:prstGeom prst="rect">
            <a:avLst/>
          </a:prstGeom>
          <a:ln>
            <a:noFill/>
          </a:ln>
          <a:effectLst>
            <a:softEdge rad="112500"/>
          </a:effec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175" y="1714500"/>
            <a:ext cx="7396191"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650" y="1676400"/>
            <a:ext cx="7396191"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650" y="1676400"/>
            <a:ext cx="7415241"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175" y="1676400"/>
            <a:ext cx="738666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7"/>
          <a:srcRect b="1697"/>
          <a:stretch/>
        </p:blipFill>
        <p:spPr>
          <a:xfrm>
            <a:off x="1846125" y="619125"/>
            <a:ext cx="7415241" cy="1095375"/>
          </a:xfrm>
          <a:prstGeom prst="rect">
            <a:avLst/>
          </a:prstGeom>
        </p:spPr>
      </p:pic>
    </p:spTree>
    <p:extLst>
      <p:ext uri="{BB962C8B-B14F-4D97-AF65-F5344CB8AC3E}">
        <p14:creationId xmlns:p14="http://schemas.microsoft.com/office/powerpoint/2010/main" val="133165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fade">
                                      <p:cBhvr>
                                        <p:cTn id="1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5002" y="796066"/>
            <a:ext cx="11252499" cy="1151068"/>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75304" y="129092"/>
            <a:ext cx="7563939" cy="781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Verdana" panose="020B0604030504040204" pitchFamily="34" charset="0"/>
                <a:ea typeface="Verdana" panose="020B0604030504040204" pitchFamily="34" charset="0"/>
              </a:rPr>
              <a:t>Executive Summary</a:t>
            </a:r>
          </a:p>
          <a:p>
            <a:r>
              <a:rPr lang="en-US" sz="1800" b="1" dirty="0" smtClean="0">
                <a:solidFill>
                  <a:srgbClr val="002060"/>
                </a:solidFill>
                <a:latin typeface="Verdana" panose="020B0604030504040204" pitchFamily="34" charset="0"/>
                <a:ea typeface="Verdana" panose="020B0604030504040204" pitchFamily="34" charset="0"/>
              </a:rPr>
              <a:t>Overview</a:t>
            </a:r>
            <a:br>
              <a:rPr lang="en-US" sz="1800" b="1" dirty="0" smtClean="0">
                <a:solidFill>
                  <a:srgbClr val="002060"/>
                </a:solidFill>
                <a:latin typeface="Verdana" panose="020B0604030504040204" pitchFamily="34" charset="0"/>
                <a:ea typeface="Verdana" panose="020B0604030504040204" pitchFamily="34" charset="0"/>
              </a:rPr>
            </a:br>
            <a:endParaRPr lang="en-US" sz="1800" b="1" dirty="0">
              <a:solidFill>
                <a:srgbClr val="002060"/>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461682" y="2159112"/>
            <a:ext cx="8241254" cy="4596690"/>
          </a:xfrm>
        </p:spPr>
        <p:txBody>
          <a:bodyPr>
            <a:normAutofit/>
          </a:bodyPr>
          <a:lstStyle/>
          <a:p>
            <a:pPr algn="just">
              <a:buClr>
                <a:schemeClr val="tx1"/>
              </a:buClr>
            </a:pPr>
            <a:r>
              <a:rPr lang="en-US" dirty="0">
                <a:solidFill>
                  <a:schemeClr val="accent5"/>
                </a:solidFill>
              </a:rPr>
              <a:t>Excellent expertise </a:t>
            </a:r>
            <a:r>
              <a:rPr lang="en-US" dirty="0"/>
              <a:t>combined with </a:t>
            </a:r>
            <a:r>
              <a:rPr lang="en-US" dirty="0">
                <a:solidFill>
                  <a:schemeClr val="accent5"/>
                </a:solidFill>
              </a:rPr>
              <a:t>high-quality products </a:t>
            </a:r>
            <a:r>
              <a:rPr lang="en-US" dirty="0"/>
              <a:t>makes us an internationally </a:t>
            </a:r>
            <a:r>
              <a:rPr lang="en-US" dirty="0">
                <a:solidFill>
                  <a:schemeClr val="accent5"/>
                </a:solidFill>
              </a:rPr>
              <a:t>acknowledged partner </a:t>
            </a:r>
            <a:r>
              <a:rPr lang="en-US" dirty="0"/>
              <a:t>of the </a:t>
            </a:r>
            <a:r>
              <a:rPr lang="en-US" dirty="0">
                <a:solidFill>
                  <a:schemeClr val="accent5"/>
                </a:solidFill>
              </a:rPr>
              <a:t>machine</a:t>
            </a:r>
            <a:r>
              <a:rPr lang="en-US" dirty="0"/>
              <a:t> and </a:t>
            </a:r>
            <a:r>
              <a:rPr lang="en-US" dirty="0">
                <a:solidFill>
                  <a:schemeClr val="accent5"/>
                </a:solidFill>
              </a:rPr>
              <a:t>plant engineering sector.</a:t>
            </a:r>
          </a:p>
          <a:p>
            <a:pPr algn="just"/>
            <a:r>
              <a:rPr lang="en-US" dirty="0" smtClean="0"/>
              <a:t>We </a:t>
            </a:r>
            <a:r>
              <a:rPr lang="en-US" dirty="0"/>
              <a:t>offer </a:t>
            </a:r>
            <a:r>
              <a:rPr lang="en-US" dirty="0">
                <a:solidFill>
                  <a:schemeClr val="accent5"/>
                </a:solidFill>
              </a:rPr>
              <a:t>customized solutions </a:t>
            </a:r>
            <a:r>
              <a:rPr lang="en-US" dirty="0"/>
              <a:t>for almost every individual application. By </a:t>
            </a:r>
            <a:r>
              <a:rPr lang="en-US" dirty="0">
                <a:solidFill>
                  <a:schemeClr val="accent5"/>
                </a:solidFill>
              </a:rPr>
              <a:t>developing and producing </a:t>
            </a:r>
            <a:r>
              <a:rPr lang="en-US" dirty="0"/>
              <a:t>our own </a:t>
            </a:r>
            <a:r>
              <a:rPr lang="en-US" dirty="0">
                <a:solidFill>
                  <a:schemeClr val="accent5"/>
                </a:solidFill>
              </a:rPr>
              <a:t>actuators</a:t>
            </a:r>
            <a:r>
              <a:rPr lang="en-US" dirty="0"/>
              <a:t>, we can guarantee an </a:t>
            </a:r>
            <a:r>
              <a:rPr lang="en-US" dirty="0">
                <a:solidFill>
                  <a:schemeClr val="accent5"/>
                </a:solidFill>
              </a:rPr>
              <a:t>optimal</a:t>
            </a:r>
            <a:r>
              <a:rPr lang="en-US" dirty="0"/>
              <a:t> </a:t>
            </a:r>
            <a:r>
              <a:rPr lang="en-US" dirty="0">
                <a:solidFill>
                  <a:schemeClr val="accent5"/>
                </a:solidFill>
              </a:rPr>
              <a:t>matching</a:t>
            </a:r>
            <a:r>
              <a:rPr lang="en-US" dirty="0"/>
              <a:t> with the </a:t>
            </a:r>
            <a:r>
              <a:rPr lang="en-US" dirty="0">
                <a:solidFill>
                  <a:schemeClr val="accent5"/>
                </a:solidFill>
              </a:rPr>
              <a:t>valves</a:t>
            </a:r>
            <a:r>
              <a:rPr lang="en-US" dirty="0" smtClean="0"/>
              <a:t>.</a:t>
            </a:r>
          </a:p>
          <a:p>
            <a:pPr algn="just"/>
            <a:r>
              <a:rPr lang="en-US" dirty="0" smtClean="0"/>
              <a:t>Under </a:t>
            </a:r>
            <a:r>
              <a:rPr lang="en-US" dirty="0"/>
              <a:t>the umbrella of the </a:t>
            </a:r>
            <a:r>
              <a:rPr lang="en-US" dirty="0" err="1"/>
              <a:t>Bröer</a:t>
            </a:r>
            <a:r>
              <a:rPr lang="en-US" dirty="0"/>
              <a:t> Group our </a:t>
            </a:r>
            <a:r>
              <a:rPr lang="en-US" dirty="0">
                <a:solidFill>
                  <a:schemeClr val="accent5"/>
                </a:solidFill>
              </a:rPr>
              <a:t>product range </a:t>
            </a:r>
            <a:r>
              <a:rPr lang="en-US" dirty="0"/>
              <a:t>is broadened by </a:t>
            </a:r>
            <a:r>
              <a:rPr lang="en-US" dirty="0">
                <a:solidFill>
                  <a:schemeClr val="accent5"/>
                </a:solidFill>
              </a:rPr>
              <a:t>high-class knife gate valves </a:t>
            </a:r>
            <a:r>
              <a:rPr lang="en-US" dirty="0"/>
              <a:t>produced by our Swedish subsidiary </a:t>
            </a:r>
            <a:r>
              <a:rPr lang="en-US" dirty="0" err="1"/>
              <a:t>Stafsjö</a:t>
            </a:r>
            <a:r>
              <a:rPr lang="en-US" dirty="0"/>
              <a:t> Valves AB, one of the </a:t>
            </a:r>
            <a:r>
              <a:rPr lang="en-US" dirty="0">
                <a:solidFill>
                  <a:schemeClr val="accent5"/>
                </a:solidFill>
              </a:rPr>
              <a:t>leading suppliers </a:t>
            </a:r>
            <a:r>
              <a:rPr lang="en-US" dirty="0"/>
              <a:t>in this sector</a:t>
            </a:r>
            <a:r>
              <a:rPr lang="en-US" dirty="0">
                <a:solidFill>
                  <a:schemeClr val="accent5"/>
                </a:solidFill>
              </a:rPr>
              <a:t>.</a:t>
            </a:r>
          </a:p>
          <a:p>
            <a:pPr algn="just"/>
            <a:endParaRPr lang="en-US" sz="2400" dirty="0"/>
          </a:p>
        </p:txBody>
      </p:sp>
      <p:sp>
        <p:nvSpPr>
          <p:cNvPr id="9" name="Content Placeholder 2"/>
          <p:cNvSpPr txBox="1">
            <a:spLocks/>
          </p:cNvSpPr>
          <p:nvPr/>
        </p:nvSpPr>
        <p:spPr>
          <a:xfrm>
            <a:off x="461681" y="921263"/>
            <a:ext cx="11038243" cy="91757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chemeClr val="bg1"/>
                </a:solidFill>
              </a:rPr>
              <a:t>EBRO ARMATUREN the world's leading manufacturers of industrial valves, actuators and automation technology</a:t>
            </a:r>
            <a:endParaRPr lang="en-US" b="1" dirty="0">
              <a:solidFill>
                <a:schemeClr val="bg1"/>
              </a:solidFill>
            </a:endParaRPr>
          </a:p>
        </p:txBody>
      </p:sp>
      <p:pic>
        <p:nvPicPr>
          <p:cNvPr id="11" name="Picture 10"/>
          <p:cNvPicPr>
            <a:picLocks noChangeAspect="1"/>
          </p:cNvPicPr>
          <p:nvPr/>
        </p:nvPicPr>
        <p:blipFill>
          <a:blip r:embed="rId4"/>
          <a:stretch>
            <a:fillRect/>
          </a:stretch>
        </p:blipFill>
        <p:spPr>
          <a:xfrm>
            <a:off x="8985233" y="4163721"/>
            <a:ext cx="3206767" cy="1795419"/>
          </a:xfrm>
          <a:prstGeom prst="rect">
            <a:avLst/>
          </a:prstGeom>
          <a:ln>
            <a:noFill/>
          </a:ln>
          <a:effectLst>
            <a:softEdge rad="112500"/>
          </a:effectLst>
        </p:spPr>
      </p:pic>
      <p:pic>
        <p:nvPicPr>
          <p:cNvPr id="13" name="Picture 12"/>
          <p:cNvPicPr>
            <a:picLocks noChangeAspect="1"/>
          </p:cNvPicPr>
          <p:nvPr/>
        </p:nvPicPr>
        <p:blipFill>
          <a:blip r:embed="rId5"/>
          <a:stretch>
            <a:fillRect/>
          </a:stretch>
        </p:blipFill>
        <p:spPr>
          <a:xfrm>
            <a:off x="8903588" y="2234741"/>
            <a:ext cx="1393970" cy="1848392"/>
          </a:xfrm>
          <a:prstGeom prst="rect">
            <a:avLst/>
          </a:prstGeom>
          <a:ln>
            <a:noFill/>
          </a:ln>
          <a:effectLst>
            <a:softEdge rad="112500"/>
          </a:effectLst>
        </p:spPr>
      </p:pic>
      <p:pic>
        <p:nvPicPr>
          <p:cNvPr id="17" name="Picture 16"/>
          <p:cNvPicPr>
            <a:picLocks noChangeAspect="1"/>
          </p:cNvPicPr>
          <p:nvPr/>
        </p:nvPicPr>
        <p:blipFill>
          <a:blip r:embed="rId6"/>
          <a:stretch>
            <a:fillRect/>
          </a:stretch>
        </p:blipFill>
        <p:spPr>
          <a:xfrm>
            <a:off x="11259997" y="2316975"/>
            <a:ext cx="863062" cy="932186"/>
          </a:xfrm>
          <a:prstGeom prst="rect">
            <a:avLst/>
          </a:prstGeom>
          <a:ln>
            <a:noFill/>
          </a:ln>
          <a:effectLst>
            <a:softEdge rad="112500"/>
          </a:effectLst>
        </p:spPr>
      </p:pic>
      <p:pic>
        <p:nvPicPr>
          <p:cNvPr id="18" name="Picture 17"/>
          <p:cNvPicPr>
            <a:picLocks noChangeAspect="1"/>
          </p:cNvPicPr>
          <p:nvPr/>
        </p:nvPicPr>
        <p:blipFill>
          <a:blip r:embed="rId7"/>
          <a:stretch>
            <a:fillRect/>
          </a:stretch>
        </p:blipFill>
        <p:spPr>
          <a:xfrm>
            <a:off x="10297558" y="2240775"/>
            <a:ext cx="1059761" cy="1825250"/>
          </a:xfrm>
          <a:prstGeom prst="rect">
            <a:avLst/>
          </a:prstGeom>
          <a:ln>
            <a:noFill/>
          </a:ln>
          <a:effectLst>
            <a:softEdge rad="112500"/>
          </a:effectLst>
        </p:spPr>
      </p:pic>
    </p:spTree>
    <p:extLst>
      <p:ext uri="{BB962C8B-B14F-4D97-AF65-F5344CB8AC3E}">
        <p14:creationId xmlns:p14="http://schemas.microsoft.com/office/powerpoint/2010/main" val="207292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3" name="Rectangle 2"/>
          <p:cNvSpPr/>
          <p:nvPr/>
        </p:nvSpPr>
        <p:spPr>
          <a:xfrm>
            <a:off x="8547100" y="5638800"/>
            <a:ext cx="3035300" cy="538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p:cNvSpPr>
            <a:spLocks noGrp="1"/>
          </p:cNvSpPr>
          <p:nvPr>
            <p:ph idx="1"/>
          </p:nvPr>
        </p:nvSpPr>
        <p:spPr/>
        <p:txBody>
          <a:bodyPr/>
          <a:lstStyle/>
          <a:p>
            <a:endParaRPr lang="en-US"/>
          </a:p>
        </p:txBody>
      </p:sp>
      <p:sp>
        <p:nvSpPr>
          <p:cNvPr id="13" name="Flowchart: Document 12"/>
          <p:cNvSpPr/>
          <p:nvPr/>
        </p:nvSpPr>
        <p:spPr>
          <a:xfrm>
            <a:off x="0" y="0"/>
            <a:ext cx="12192000" cy="6946900"/>
          </a:xfrm>
          <a:prstGeom prst="flowChartDocumen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p:cNvSpPr txBox="1">
            <a:spLocks/>
          </p:cNvSpPr>
          <p:nvPr/>
        </p:nvSpPr>
        <p:spPr>
          <a:xfrm>
            <a:off x="-1710092" y="1100137"/>
            <a:ext cx="7543800" cy="1450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6000" b="1" dirty="0" smtClean="0">
                <a:solidFill>
                  <a:schemeClr val="bg1"/>
                </a:solidFill>
                <a:latin typeface="+mn-lt"/>
              </a:rPr>
              <a:t>Thank You</a:t>
            </a:r>
            <a:endParaRPr lang="en-US" sz="6000" b="1" dirty="0">
              <a:solidFill>
                <a:schemeClr val="bg1"/>
              </a:solidFill>
              <a:latin typeface="+mn-lt"/>
            </a:endParaRPr>
          </a:p>
        </p:txBody>
      </p:sp>
      <p:cxnSp>
        <p:nvCxnSpPr>
          <p:cNvPr id="15" name="Straight Connector 14"/>
          <p:cNvCxnSpPr/>
          <p:nvPr/>
        </p:nvCxnSpPr>
        <p:spPr>
          <a:xfrm>
            <a:off x="317500" y="2319170"/>
            <a:ext cx="1164164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90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0515600" cy="581819"/>
          </a:xfrm>
        </p:spPr>
        <p:txBody>
          <a:bodyPr>
            <a:normAutofit/>
          </a:bodyPr>
          <a:lstStyle/>
          <a:p>
            <a:r>
              <a:rPr lang="en-US" sz="3200" b="1" dirty="0" smtClean="0">
                <a:solidFill>
                  <a:srgbClr val="002060"/>
                </a:solidFill>
                <a:latin typeface="Verdana" panose="020B0604030504040204" pitchFamily="34" charset="0"/>
                <a:ea typeface="Verdana" panose="020B0604030504040204" pitchFamily="34" charset="0"/>
              </a:rPr>
              <a:t>Team</a:t>
            </a:r>
            <a:endParaRPr lang="en-US" sz="3200" b="1" dirty="0">
              <a:solidFill>
                <a:srgbClr val="002060"/>
              </a:solidFill>
              <a:latin typeface="Verdana" panose="020B0604030504040204" pitchFamily="34" charset="0"/>
              <a:ea typeface="Verdana" panose="020B0604030504040204" pitchFamily="34" charset="0"/>
            </a:endParaRPr>
          </a:p>
        </p:txBody>
      </p:sp>
      <p:sp>
        <p:nvSpPr>
          <p:cNvPr id="21" name="Content Placeholder 2"/>
          <p:cNvSpPr>
            <a:spLocks noGrp="1"/>
          </p:cNvSpPr>
          <p:nvPr>
            <p:ph idx="1"/>
          </p:nvPr>
        </p:nvSpPr>
        <p:spPr>
          <a:xfrm>
            <a:off x="2537063" y="4263039"/>
            <a:ext cx="3549145" cy="650875"/>
          </a:xfrm>
        </p:spPr>
        <p:txBody>
          <a:bodyPr>
            <a:noAutofit/>
          </a:bodyPr>
          <a:lstStyle/>
          <a:p>
            <a:pPr marL="0" indent="0" algn="ctr">
              <a:lnSpc>
                <a:spcPct val="110000"/>
              </a:lnSpc>
              <a:buClr>
                <a:srgbClr val="002060"/>
              </a:buClr>
              <a:buSzPct val="88000"/>
              <a:buNone/>
            </a:pPr>
            <a:r>
              <a:rPr lang="en-US" sz="1600" b="1" dirty="0" smtClean="0">
                <a:solidFill>
                  <a:schemeClr val="accent5"/>
                </a:solidFill>
              </a:rPr>
              <a:t>Ship Build/ Water &amp; Wastewater</a:t>
            </a:r>
            <a:endParaRPr lang="en-US" sz="1600" b="1" dirty="0">
              <a:solidFill>
                <a:schemeClr val="accent5"/>
              </a:solidFill>
            </a:endParaRPr>
          </a:p>
        </p:txBody>
      </p:sp>
      <p:sp>
        <p:nvSpPr>
          <p:cNvPr id="24" name="Content Placeholder 2"/>
          <p:cNvSpPr txBox="1">
            <a:spLocks/>
          </p:cNvSpPr>
          <p:nvPr/>
        </p:nvSpPr>
        <p:spPr>
          <a:xfrm>
            <a:off x="22860" y="4279280"/>
            <a:ext cx="3082104" cy="650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chemeClr val="accent5"/>
                </a:solidFill>
              </a:rPr>
              <a:t>Chemical/ Energy/ E&amp;C</a:t>
            </a:r>
            <a:endParaRPr lang="en-US" sz="1600" b="1" dirty="0">
              <a:solidFill>
                <a:schemeClr val="accent5"/>
              </a:solidFill>
            </a:endParaRPr>
          </a:p>
        </p:txBody>
      </p:sp>
      <p:sp>
        <p:nvSpPr>
          <p:cNvPr id="25" name="Content Placeholder 2"/>
          <p:cNvSpPr txBox="1">
            <a:spLocks/>
          </p:cNvSpPr>
          <p:nvPr/>
        </p:nvSpPr>
        <p:spPr>
          <a:xfrm>
            <a:off x="5841783" y="4306901"/>
            <a:ext cx="3357889" cy="378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smtClean="0">
                <a:solidFill>
                  <a:schemeClr val="accent5"/>
                </a:solidFill>
              </a:rPr>
              <a:t>Pulp Paper/FMCG/ Steel-Cement</a:t>
            </a:r>
            <a:endParaRPr lang="en-US" sz="1600" b="1" dirty="0">
              <a:solidFill>
                <a:schemeClr val="accent5"/>
              </a:solidFill>
            </a:endParaRPr>
          </a:p>
        </p:txBody>
      </p:sp>
      <p:sp>
        <p:nvSpPr>
          <p:cNvPr id="4" name="Rectangle 3"/>
          <p:cNvSpPr/>
          <p:nvPr/>
        </p:nvSpPr>
        <p:spPr>
          <a:xfrm>
            <a:off x="5078768" y="307329"/>
            <a:ext cx="2190712" cy="66803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Marcus Schneider</a:t>
            </a:r>
          </a:p>
          <a:p>
            <a:pPr algn="ctr"/>
            <a:r>
              <a:rPr lang="en-US" sz="1400" dirty="0" smtClean="0"/>
              <a:t>International Sales Director</a:t>
            </a:r>
            <a:endParaRPr lang="en-US" sz="1400" dirty="0"/>
          </a:p>
        </p:txBody>
      </p:sp>
      <p:sp>
        <p:nvSpPr>
          <p:cNvPr id="8" name="Rectangle 7"/>
          <p:cNvSpPr/>
          <p:nvPr/>
        </p:nvSpPr>
        <p:spPr>
          <a:xfrm>
            <a:off x="5078768" y="1403952"/>
            <a:ext cx="2190712" cy="65558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rPr>
              <a:t>Chaichat Charikanonda</a:t>
            </a:r>
          </a:p>
          <a:p>
            <a:pPr algn="ctr"/>
            <a:r>
              <a:rPr lang="en-US" sz="1400" dirty="0"/>
              <a:t>Managing Director</a:t>
            </a:r>
          </a:p>
        </p:txBody>
      </p:sp>
      <p:sp>
        <p:nvSpPr>
          <p:cNvPr id="9" name="Rectangle 8"/>
          <p:cNvSpPr/>
          <p:nvPr/>
        </p:nvSpPr>
        <p:spPr>
          <a:xfrm>
            <a:off x="5078768" y="2543297"/>
            <a:ext cx="2190712" cy="5942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solidFill>
              </a:rPr>
              <a:t>Loi Vu</a:t>
            </a:r>
          </a:p>
          <a:p>
            <a:pPr algn="ctr"/>
            <a:r>
              <a:rPr lang="en-US" sz="1400" dirty="0" smtClean="0"/>
              <a:t>Sales Manager</a:t>
            </a:r>
            <a:endParaRPr lang="en-US" sz="1400" dirty="0"/>
          </a:p>
        </p:txBody>
      </p:sp>
      <p:sp>
        <p:nvSpPr>
          <p:cNvPr id="42" name="Rectangle 41"/>
          <p:cNvSpPr/>
          <p:nvPr/>
        </p:nvSpPr>
        <p:spPr>
          <a:xfrm>
            <a:off x="119748"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Distr. </a:t>
            </a:r>
            <a:r>
              <a:rPr lang="en-US" sz="1400" dirty="0">
                <a:solidFill>
                  <a:schemeClr val="tx1"/>
                </a:solidFill>
              </a:rPr>
              <a:t>1</a:t>
            </a:r>
          </a:p>
        </p:txBody>
      </p:sp>
      <p:cxnSp>
        <p:nvCxnSpPr>
          <p:cNvPr id="6" name="Straight Connector 5"/>
          <p:cNvCxnSpPr>
            <a:stCxn id="8" idx="2"/>
            <a:endCxn id="9" idx="0"/>
          </p:cNvCxnSpPr>
          <p:nvPr/>
        </p:nvCxnSpPr>
        <p:spPr>
          <a:xfrm>
            <a:off x="6174124" y="2059536"/>
            <a:ext cx="0" cy="48376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74124" y="972459"/>
            <a:ext cx="0" cy="4314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9" idx="2"/>
          </p:cNvCxnSpPr>
          <p:nvPr/>
        </p:nvCxnSpPr>
        <p:spPr>
          <a:xfrm>
            <a:off x="6174124" y="3137578"/>
            <a:ext cx="0" cy="4347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74124" y="3572326"/>
            <a:ext cx="45294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83388" y="3578725"/>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1" idx="2"/>
          </p:cNvCxnSpPr>
          <p:nvPr/>
        </p:nvCxnSpPr>
        <p:spPr>
          <a:xfrm flipH="1">
            <a:off x="1474233" y="4307074"/>
            <a:ext cx="3716" cy="4336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28720" y="4526248"/>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420381" y="4523073"/>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5544" y="4531793"/>
            <a:ext cx="18948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476091" y="3572326"/>
            <a:ext cx="469803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06049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Dler. 1</a:t>
            </a:r>
          </a:p>
        </p:txBody>
      </p:sp>
      <p:sp>
        <p:nvSpPr>
          <p:cNvPr id="54" name="Rectangle 53"/>
          <p:cNvSpPr/>
          <p:nvPr/>
        </p:nvSpPr>
        <p:spPr>
          <a:xfrm>
            <a:off x="201775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X-</a:t>
            </a:r>
            <a:r>
              <a:rPr lang="en-US" sz="1400" dirty="0" err="1" smtClean="0">
                <a:solidFill>
                  <a:schemeClr val="tx1"/>
                </a:solidFill>
              </a:rPr>
              <a:t>Sls</a:t>
            </a:r>
            <a:r>
              <a:rPr lang="en-US" sz="1400" dirty="0" smtClean="0">
                <a:solidFill>
                  <a:schemeClr val="tx1"/>
                </a:solidFill>
              </a:rPr>
              <a:t>. </a:t>
            </a:r>
            <a:r>
              <a:rPr lang="en-US" sz="1400" dirty="0">
                <a:solidFill>
                  <a:schemeClr val="tx1"/>
                </a:solidFill>
              </a:rPr>
              <a:t>1</a:t>
            </a:r>
          </a:p>
        </p:txBody>
      </p:sp>
      <p:sp>
        <p:nvSpPr>
          <p:cNvPr id="41" name="Rectangle 40"/>
          <p:cNvSpPr/>
          <p:nvPr/>
        </p:nvSpPr>
        <p:spPr>
          <a:xfrm>
            <a:off x="990778" y="3791597"/>
            <a:ext cx="974342" cy="5154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Sales 1</a:t>
            </a:r>
            <a:endParaRPr lang="en-US" sz="1600" b="1" dirty="0">
              <a:solidFill>
                <a:schemeClr val="accent2"/>
              </a:solidFill>
            </a:endParaRPr>
          </a:p>
        </p:txBody>
      </p:sp>
      <p:sp>
        <p:nvSpPr>
          <p:cNvPr id="152" name="Rectangle 151"/>
          <p:cNvSpPr/>
          <p:nvPr/>
        </p:nvSpPr>
        <p:spPr>
          <a:xfrm>
            <a:off x="3228708"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Distr. </a:t>
            </a:r>
            <a:r>
              <a:rPr lang="en-US" sz="1400" dirty="0">
                <a:solidFill>
                  <a:schemeClr val="tx1"/>
                </a:solidFill>
              </a:rPr>
              <a:t>1</a:t>
            </a:r>
          </a:p>
        </p:txBody>
      </p:sp>
      <p:cxnSp>
        <p:nvCxnSpPr>
          <p:cNvPr id="153" name="Straight Connector 152"/>
          <p:cNvCxnSpPr/>
          <p:nvPr/>
        </p:nvCxnSpPr>
        <p:spPr>
          <a:xfrm>
            <a:off x="4592348" y="3578725"/>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60" idx="2"/>
          </p:cNvCxnSpPr>
          <p:nvPr/>
        </p:nvCxnSpPr>
        <p:spPr>
          <a:xfrm flipH="1">
            <a:off x="4583193" y="4307074"/>
            <a:ext cx="3716" cy="4336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637680" y="4526248"/>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5529341" y="4523073"/>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3634504" y="4531793"/>
            <a:ext cx="18948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416945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Dler. 1</a:t>
            </a:r>
          </a:p>
        </p:txBody>
      </p:sp>
      <p:sp>
        <p:nvSpPr>
          <p:cNvPr id="159" name="Rectangle 158"/>
          <p:cNvSpPr/>
          <p:nvPr/>
        </p:nvSpPr>
        <p:spPr>
          <a:xfrm>
            <a:off x="512671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X-</a:t>
            </a:r>
            <a:r>
              <a:rPr lang="en-US" sz="1400" dirty="0" err="1" smtClean="0">
                <a:solidFill>
                  <a:schemeClr val="tx1"/>
                </a:solidFill>
              </a:rPr>
              <a:t>Sls</a:t>
            </a:r>
            <a:r>
              <a:rPr lang="en-US" sz="1400" dirty="0" smtClean="0">
                <a:solidFill>
                  <a:schemeClr val="tx1"/>
                </a:solidFill>
              </a:rPr>
              <a:t>. </a:t>
            </a:r>
            <a:r>
              <a:rPr lang="en-US" sz="1400" dirty="0">
                <a:solidFill>
                  <a:schemeClr val="tx1"/>
                </a:solidFill>
              </a:rPr>
              <a:t>1</a:t>
            </a:r>
          </a:p>
        </p:txBody>
      </p:sp>
      <p:sp>
        <p:nvSpPr>
          <p:cNvPr id="160" name="Rectangle 159"/>
          <p:cNvSpPr/>
          <p:nvPr/>
        </p:nvSpPr>
        <p:spPr>
          <a:xfrm>
            <a:off x="4099738" y="3791597"/>
            <a:ext cx="974342" cy="5154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Sales 2</a:t>
            </a:r>
            <a:endParaRPr lang="en-US" sz="1600" b="1" dirty="0">
              <a:solidFill>
                <a:schemeClr val="accent2"/>
              </a:solidFill>
            </a:endParaRPr>
          </a:p>
        </p:txBody>
      </p:sp>
      <p:sp>
        <p:nvSpPr>
          <p:cNvPr id="161" name="Rectangle 160"/>
          <p:cNvSpPr/>
          <p:nvPr/>
        </p:nvSpPr>
        <p:spPr>
          <a:xfrm>
            <a:off x="6314808"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Distr. </a:t>
            </a:r>
            <a:r>
              <a:rPr lang="en-US" sz="1400" dirty="0">
                <a:solidFill>
                  <a:schemeClr val="tx1"/>
                </a:solidFill>
              </a:rPr>
              <a:t>1</a:t>
            </a:r>
          </a:p>
        </p:txBody>
      </p:sp>
      <p:cxnSp>
        <p:nvCxnSpPr>
          <p:cNvPr id="162" name="Straight Connector 161"/>
          <p:cNvCxnSpPr/>
          <p:nvPr/>
        </p:nvCxnSpPr>
        <p:spPr>
          <a:xfrm>
            <a:off x="7670828" y="3578725"/>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69" idx="2"/>
          </p:cNvCxnSpPr>
          <p:nvPr/>
        </p:nvCxnSpPr>
        <p:spPr>
          <a:xfrm flipH="1">
            <a:off x="7669293" y="4307074"/>
            <a:ext cx="3716" cy="4336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6723780" y="4526248"/>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8615441" y="4523073"/>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720604" y="4531793"/>
            <a:ext cx="18948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725555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Dler. 1</a:t>
            </a:r>
          </a:p>
        </p:txBody>
      </p:sp>
      <p:sp>
        <p:nvSpPr>
          <p:cNvPr id="168" name="Rectangle 167"/>
          <p:cNvSpPr/>
          <p:nvPr/>
        </p:nvSpPr>
        <p:spPr>
          <a:xfrm>
            <a:off x="8212819" y="4742296"/>
            <a:ext cx="811593"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X-</a:t>
            </a:r>
            <a:r>
              <a:rPr lang="en-US" sz="1400" dirty="0" err="1" smtClean="0">
                <a:solidFill>
                  <a:schemeClr val="tx1"/>
                </a:solidFill>
              </a:rPr>
              <a:t>Sls</a:t>
            </a:r>
            <a:r>
              <a:rPr lang="en-US" sz="1400" dirty="0" smtClean="0">
                <a:solidFill>
                  <a:schemeClr val="tx1"/>
                </a:solidFill>
              </a:rPr>
              <a:t>. </a:t>
            </a:r>
            <a:r>
              <a:rPr lang="en-US" sz="1400" dirty="0">
                <a:solidFill>
                  <a:schemeClr val="tx1"/>
                </a:solidFill>
              </a:rPr>
              <a:t>1</a:t>
            </a:r>
          </a:p>
        </p:txBody>
      </p:sp>
      <p:sp>
        <p:nvSpPr>
          <p:cNvPr id="169" name="Rectangle 168"/>
          <p:cNvSpPr/>
          <p:nvPr/>
        </p:nvSpPr>
        <p:spPr>
          <a:xfrm>
            <a:off x="7185838" y="3791597"/>
            <a:ext cx="974342" cy="5154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Sales 3</a:t>
            </a:r>
            <a:endParaRPr lang="en-US" sz="1600" b="1" dirty="0">
              <a:solidFill>
                <a:schemeClr val="accent2"/>
              </a:solidFill>
            </a:endParaRPr>
          </a:p>
        </p:txBody>
      </p:sp>
      <p:cxnSp>
        <p:nvCxnSpPr>
          <p:cNvPr id="171" name="Straight Connector 170"/>
          <p:cNvCxnSpPr/>
          <p:nvPr/>
        </p:nvCxnSpPr>
        <p:spPr>
          <a:xfrm>
            <a:off x="10703588" y="3578725"/>
            <a:ext cx="0" cy="2128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78" idx="2"/>
          </p:cNvCxnSpPr>
          <p:nvPr/>
        </p:nvCxnSpPr>
        <p:spPr>
          <a:xfrm flipH="1">
            <a:off x="10694433" y="4307074"/>
            <a:ext cx="3716" cy="433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6" name="Rectangle 175"/>
          <p:cNvSpPr/>
          <p:nvPr/>
        </p:nvSpPr>
        <p:spPr>
          <a:xfrm>
            <a:off x="9745745" y="4742296"/>
            <a:ext cx="1894836" cy="34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Existing Dealers</a:t>
            </a:r>
            <a:endParaRPr lang="en-US" sz="1400" dirty="0">
              <a:solidFill>
                <a:schemeClr val="tx1"/>
              </a:solidFill>
            </a:endParaRPr>
          </a:p>
        </p:txBody>
      </p:sp>
      <p:sp>
        <p:nvSpPr>
          <p:cNvPr id="178" name="Rectangle 177"/>
          <p:cNvSpPr/>
          <p:nvPr/>
        </p:nvSpPr>
        <p:spPr>
          <a:xfrm>
            <a:off x="10210978" y="3791597"/>
            <a:ext cx="974342" cy="5154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Ha Dang</a:t>
            </a:r>
            <a:endParaRPr lang="en-US" sz="1600" b="1" dirty="0">
              <a:solidFill>
                <a:schemeClr val="accent2"/>
              </a:solidFill>
            </a:endParaRPr>
          </a:p>
        </p:txBody>
      </p:sp>
    </p:spTree>
    <p:extLst>
      <p:ext uri="{BB962C8B-B14F-4D97-AF65-F5344CB8AC3E}">
        <p14:creationId xmlns:p14="http://schemas.microsoft.com/office/powerpoint/2010/main" val="623751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10" presetClass="entr" presetSubtype="0" fill="hold"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childTnLst>
                                </p:cTn>
                              </p:par>
                              <p:par>
                                <p:cTn id="50" presetID="10" presetClass="entr" presetSubtype="0"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53"/>
                                        </p:tgtEl>
                                        <p:attrNameLst>
                                          <p:attrName>style.visibility</p:attrName>
                                        </p:attrNameLst>
                                      </p:cBhvr>
                                      <p:to>
                                        <p:strVal val="visible"/>
                                      </p:to>
                                    </p:set>
                                    <p:animEffect transition="in" filter="fade">
                                      <p:cBhvr>
                                        <p:cTn id="66" dur="500"/>
                                        <p:tgtEl>
                                          <p:spTgt spid="1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fade">
                                      <p:cBhvr>
                                        <p:cTn id="69" dur="500"/>
                                        <p:tgtEl>
                                          <p:spTgt spid="1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fade">
                                      <p:cBhvr>
                                        <p:cTn id="75" dur="500"/>
                                        <p:tgtEl>
                                          <p:spTgt spid="154"/>
                                        </p:tgtEl>
                                      </p:cBhvr>
                                    </p:animEffect>
                                  </p:childTnLst>
                                </p:cTn>
                              </p:par>
                              <p:par>
                                <p:cTn id="76" presetID="10" presetClass="entr" presetSubtype="0" fill="hold" nodeType="withEffect">
                                  <p:stCondLst>
                                    <p:cond delay="0"/>
                                  </p:stCondLst>
                                  <p:childTnLst>
                                    <p:set>
                                      <p:cBhvr>
                                        <p:cTn id="77" dur="1" fill="hold">
                                          <p:stCondLst>
                                            <p:cond delay="0"/>
                                          </p:stCondLst>
                                        </p:cTn>
                                        <p:tgtEl>
                                          <p:spTgt spid="157"/>
                                        </p:tgtEl>
                                        <p:attrNameLst>
                                          <p:attrName>style.visibility</p:attrName>
                                        </p:attrNameLst>
                                      </p:cBhvr>
                                      <p:to>
                                        <p:strVal val="visible"/>
                                      </p:to>
                                    </p:set>
                                    <p:animEffect transition="in" filter="fade">
                                      <p:cBhvr>
                                        <p:cTn id="78" dur="500"/>
                                        <p:tgtEl>
                                          <p:spTgt spid="157"/>
                                        </p:tgtEl>
                                      </p:cBhvr>
                                    </p:animEffect>
                                  </p:childTnLst>
                                </p:cTn>
                              </p:par>
                              <p:par>
                                <p:cTn id="79" presetID="10" presetClass="entr" presetSubtype="0" fill="hold"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fade">
                                      <p:cBhvr>
                                        <p:cTn id="81" dur="500"/>
                                        <p:tgtEl>
                                          <p:spTgt spid="156"/>
                                        </p:tgtEl>
                                      </p:cBhvr>
                                    </p:animEffect>
                                  </p:childTnLst>
                                </p:cTn>
                              </p:par>
                              <p:par>
                                <p:cTn id="82" presetID="10" presetClass="entr" presetSubtype="0" fill="hold" nodeType="with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fade">
                                      <p:cBhvr>
                                        <p:cTn id="84" dur="500"/>
                                        <p:tgtEl>
                                          <p:spTgt spid="15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8"/>
                                        </p:tgtEl>
                                        <p:attrNameLst>
                                          <p:attrName>style.visibility</p:attrName>
                                        </p:attrNameLst>
                                      </p:cBhvr>
                                      <p:to>
                                        <p:strVal val="visible"/>
                                      </p:to>
                                    </p:set>
                                    <p:animEffect transition="in" filter="fade">
                                      <p:cBhvr>
                                        <p:cTn id="90" dur="500"/>
                                        <p:tgtEl>
                                          <p:spTgt spid="15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par>
                                <p:cTn id="108" presetID="10" presetClass="entr" presetSubtype="0" fill="hold" nodeType="withEffect">
                                  <p:stCondLst>
                                    <p:cond delay="0"/>
                                  </p:stCondLst>
                                  <p:childTnLst>
                                    <p:set>
                                      <p:cBhvr>
                                        <p:cTn id="109" dur="1" fill="hold">
                                          <p:stCondLst>
                                            <p:cond delay="0"/>
                                          </p:stCondLst>
                                        </p:cTn>
                                        <p:tgtEl>
                                          <p:spTgt spid="163"/>
                                        </p:tgtEl>
                                        <p:attrNameLst>
                                          <p:attrName>style.visibility</p:attrName>
                                        </p:attrNameLst>
                                      </p:cBhvr>
                                      <p:to>
                                        <p:strVal val="visible"/>
                                      </p:to>
                                    </p:set>
                                    <p:animEffect transition="in" filter="fade">
                                      <p:cBhvr>
                                        <p:cTn id="110" dur="500"/>
                                        <p:tgtEl>
                                          <p:spTgt spid="163"/>
                                        </p:tgtEl>
                                      </p:cBhvr>
                                    </p:animEffect>
                                  </p:childTnLst>
                                </p:cTn>
                              </p:par>
                              <p:par>
                                <p:cTn id="111" presetID="10" presetClass="entr" presetSubtype="0" fill="hold" nodeType="withEffect">
                                  <p:stCondLst>
                                    <p:cond delay="0"/>
                                  </p:stCondLst>
                                  <p:childTnLst>
                                    <p:set>
                                      <p:cBhvr>
                                        <p:cTn id="112" dur="1" fill="hold">
                                          <p:stCondLst>
                                            <p:cond delay="0"/>
                                          </p:stCondLst>
                                        </p:cTn>
                                        <p:tgtEl>
                                          <p:spTgt spid="166"/>
                                        </p:tgtEl>
                                        <p:attrNameLst>
                                          <p:attrName>style.visibility</p:attrName>
                                        </p:attrNameLst>
                                      </p:cBhvr>
                                      <p:to>
                                        <p:strVal val="visible"/>
                                      </p:to>
                                    </p:set>
                                    <p:animEffect transition="in" filter="fade">
                                      <p:cBhvr>
                                        <p:cTn id="113" dur="500"/>
                                        <p:tgtEl>
                                          <p:spTgt spid="166"/>
                                        </p:tgtEl>
                                      </p:cBhvr>
                                    </p:animEffect>
                                  </p:childTnLst>
                                </p:cTn>
                              </p:par>
                              <p:par>
                                <p:cTn id="114" presetID="10" presetClass="entr" presetSubtype="0" fill="hold" nodeType="withEffect">
                                  <p:stCondLst>
                                    <p:cond delay="0"/>
                                  </p:stCondLst>
                                  <p:childTnLst>
                                    <p:set>
                                      <p:cBhvr>
                                        <p:cTn id="115" dur="1" fill="hold">
                                          <p:stCondLst>
                                            <p:cond delay="0"/>
                                          </p:stCondLst>
                                        </p:cTn>
                                        <p:tgtEl>
                                          <p:spTgt spid="165"/>
                                        </p:tgtEl>
                                        <p:attrNameLst>
                                          <p:attrName>style.visibility</p:attrName>
                                        </p:attrNameLst>
                                      </p:cBhvr>
                                      <p:to>
                                        <p:strVal val="visible"/>
                                      </p:to>
                                    </p:set>
                                    <p:animEffect transition="in" filter="fade">
                                      <p:cBhvr>
                                        <p:cTn id="116" dur="500"/>
                                        <p:tgtEl>
                                          <p:spTgt spid="165"/>
                                        </p:tgtEl>
                                      </p:cBhvr>
                                    </p:animEffect>
                                  </p:childTnLst>
                                </p:cTn>
                              </p:par>
                              <p:par>
                                <p:cTn id="117" presetID="10" presetClass="entr" presetSubtype="0" fill="hold" nodeType="withEffect">
                                  <p:stCondLst>
                                    <p:cond delay="0"/>
                                  </p:stCondLst>
                                  <p:childTnLst>
                                    <p:set>
                                      <p:cBhvr>
                                        <p:cTn id="118" dur="1" fill="hold">
                                          <p:stCondLst>
                                            <p:cond delay="0"/>
                                          </p:stCondLst>
                                        </p:cTn>
                                        <p:tgtEl>
                                          <p:spTgt spid="164"/>
                                        </p:tgtEl>
                                        <p:attrNameLst>
                                          <p:attrName>style.visibility</p:attrName>
                                        </p:attrNameLst>
                                      </p:cBhvr>
                                      <p:to>
                                        <p:strVal val="visible"/>
                                      </p:to>
                                    </p:set>
                                    <p:animEffect transition="in" filter="fade">
                                      <p:cBhvr>
                                        <p:cTn id="119" dur="500"/>
                                        <p:tgtEl>
                                          <p:spTgt spid="16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61"/>
                                        </p:tgtEl>
                                        <p:attrNameLst>
                                          <p:attrName>style.visibility</p:attrName>
                                        </p:attrNameLst>
                                      </p:cBhvr>
                                      <p:to>
                                        <p:strVal val="visible"/>
                                      </p:to>
                                    </p:set>
                                    <p:animEffect transition="in" filter="fade">
                                      <p:cBhvr>
                                        <p:cTn id="122" dur="500"/>
                                        <p:tgtEl>
                                          <p:spTgt spid="16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67"/>
                                        </p:tgtEl>
                                        <p:attrNameLst>
                                          <p:attrName>style.visibility</p:attrName>
                                        </p:attrNameLst>
                                      </p:cBhvr>
                                      <p:to>
                                        <p:strVal val="visible"/>
                                      </p:to>
                                    </p:set>
                                    <p:animEffect transition="in" filter="fade">
                                      <p:cBhvr>
                                        <p:cTn id="125" dur="500"/>
                                        <p:tgtEl>
                                          <p:spTgt spid="16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68"/>
                                        </p:tgtEl>
                                        <p:attrNameLst>
                                          <p:attrName>style.visibility</p:attrName>
                                        </p:attrNameLst>
                                      </p:cBhvr>
                                      <p:to>
                                        <p:strVal val="visible"/>
                                      </p:to>
                                    </p:set>
                                    <p:animEffect transition="in" filter="fade">
                                      <p:cBhvr>
                                        <p:cTn id="128" dur="500"/>
                                        <p:tgtEl>
                                          <p:spTgt spid="1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71"/>
                                        </p:tgtEl>
                                        <p:attrNameLst>
                                          <p:attrName>style.visibility</p:attrName>
                                        </p:attrNameLst>
                                      </p:cBhvr>
                                      <p:to>
                                        <p:strVal val="visible"/>
                                      </p:to>
                                    </p:set>
                                    <p:animEffect transition="in" filter="fade">
                                      <p:cBhvr>
                                        <p:cTn id="133" dur="500"/>
                                        <p:tgtEl>
                                          <p:spTgt spid="17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8"/>
                                        </p:tgtEl>
                                        <p:attrNameLst>
                                          <p:attrName>style.visibility</p:attrName>
                                        </p:attrNameLst>
                                      </p:cBhvr>
                                      <p:to>
                                        <p:strVal val="visible"/>
                                      </p:to>
                                    </p:set>
                                    <p:animEffect transition="in" filter="fade">
                                      <p:cBhvr>
                                        <p:cTn id="136" dur="500"/>
                                        <p:tgtEl>
                                          <p:spTgt spid="178"/>
                                        </p:tgtEl>
                                      </p:cBhvr>
                                    </p:animEffect>
                                  </p:childTnLst>
                                </p:cTn>
                              </p:par>
                              <p:par>
                                <p:cTn id="137" presetID="10" presetClass="entr" presetSubtype="0" fill="hold" nodeType="withEffect">
                                  <p:stCondLst>
                                    <p:cond delay="0"/>
                                  </p:stCondLst>
                                  <p:childTnLst>
                                    <p:set>
                                      <p:cBhvr>
                                        <p:cTn id="138" dur="1" fill="hold">
                                          <p:stCondLst>
                                            <p:cond delay="0"/>
                                          </p:stCondLst>
                                        </p:cTn>
                                        <p:tgtEl>
                                          <p:spTgt spid="172"/>
                                        </p:tgtEl>
                                        <p:attrNameLst>
                                          <p:attrName>style.visibility</p:attrName>
                                        </p:attrNameLst>
                                      </p:cBhvr>
                                      <p:to>
                                        <p:strVal val="visible"/>
                                      </p:to>
                                    </p:set>
                                    <p:animEffect transition="in" filter="fade">
                                      <p:cBhvr>
                                        <p:cTn id="139" dur="500"/>
                                        <p:tgtEl>
                                          <p:spTgt spid="17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76"/>
                                        </p:tgtEl>
                                        <p:attrNameLst>
                                          <p:attrName>style.visibility</p:attrName>
                                        </p:attrNameLst>
                                      </p:cBhvr>
                                      <p:to>
                                        <p:strVal val="visible"/>
                                      </p:to>
                                    </p:set>
                                    <p:animEffect transition="in" filter="fade">
                                      <p:cBhvr>
                                        <p:cTn id="14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4" grpId="0"/>
      <p:bldP spid="25" grpId="0"/>
      <p:bldP spid="4" grpId="0" animBg="1"/>
      <p:bldP spid="8" grpId="0" animBg="1"/>
      <p:bldP spid="9" grpId="0" animBg="1"/>
      <p:bldP spid="42" grpId="0" animBg="1"/>
      <p:bldP spid="53" grpId="0" animBg="1"/>
      <p:bldP spid="54" grpId="0" animBg="1"/>
      <p:bldP spid="41" grpId="0" animBg="1"/>
      <p:bldP spid="152" grpId="0" animBg="1"/>
      <p:bldP spid="158" grpId="0" animBg="1"/>
      <p:bldP spid="159" grpId="0" animBg="1"/>
      <p:bldP spid="160" grpId="0" animBg="1"/>
      <p:bldP spid="161" grpId="0" animBg="1"/>
      <p:bldP spid="167" grpId="0" animBg="1"/>
      <p:bldP spid="168" grpId="0" animBg="1"/>
      <p:bldP spid="169" grpId="0" animBg="1"/>
      <p:bldP spid="176" grpId="0" animBg="1"/>
      <p:bldP spid="1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7150"/>
            <a:ext cx="7563939" cy="781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Verdana" panose="020B0604030504040204" pitchFamily="34" charset="0"/>
                <a:ea typeface="Verdana" panose="020B0604030504040204" pitchFamily="34" charset="0"/>
              </a:rPr>
              <a:t>Executive Summary</a:t>
            </a:r>
            <a:br>
              <a:rPr lang="en-US" sz="3200" b="1" dirty="0" smtClean="0">
                <a:solidFill>
                  <a:srgbClr val="002060"/>
                </a:solidFill>
                <a:latin typeface="Verdana" panose="020B0604030504040204" pitchFamily="34" charset="0"/>
                <a:ea typeface="Verdana" panose="020B0604030504040204" pitchFamily="34" charset="0"/>
              </a:rPr>
            </a:br>
            <a:endParaRPr lang="en-US" sz="3200" b="1" dirty="0">
              <a:solidFill>
                <a:srgbClr val="002060"/>
              </a:solidFill>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1205991" y="510528"/>
            <a:ext cx="9411210" cy="5666435"/>
          </a:xfrm>
          <a:prstGeom prst="rect">
            <a:avLst/>
          </a:prstGeom>
        </p:spPr>
      </p:pic>
      <p:sp>
        <p:nvSpPr>
          <p:cNvPr id="14" name="圆角矩形 77"/>
          <p:cNvSpPr/>
          <p:nvPr/>
        </p:nvSpPr>
        <p:spPr>
          <a:xfrm>
            <a:off x="9983632" y="3200434"/>
            <a:ext cx="1508151" cy="382269"/>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defTabSz="914053">
              <a:defRPr/>
            </a:pPr>
            <a:r>
              <a:rPr lang="en-US" altLang="zh-CN" sz="1200" b="1" kern="0" dirty="0" err="1" smtClean="0">
                <a:solidFill>
                  <a:schemeClr val="accent6"/>
                </a:solidFill>
              </a:rPr>
              <a:t>Saigon_Vietnam</a:t>
            </a:r>
            <a:endParaRPr lang="en-US" altLang="zh-CN" sz="1200" b="1" kern="0" dirty="0">
              <a:solidFill>
                <a:schemeClr val="accent6"/>
              </a:solidFill>
            </a:endParaRPr>
          </a:p>
        </p:txBody>
      </p:sp>
      <p:cxnSp>
        <p:nvCxnSpPr>
          <p:cNvPr id="16" name="肘形连接符 187"/>
          <p:cNvCxnSpPr>
            <a:stCxn id="2" idx="3"/>
            <a:endCxn id="14" idx="1"/>
          </p:cNvCxnSpPr>
          <p:nvPr/>
        </p:nvCxnSpPr>
        <p:spPr>
          <a:xfrm flipV="1">
            <a:off x="8450133" y="3391569"/>
            <a:ext cx="1533499" cy="242470"/>
          </a:xfrm>
          <a:prstGeom prst="bentConnector3">
            <a:avLst>
              <a:gd name="adj1" fmla="val -4452"/>
            </a:avLst>
          </a:prstGeom>
          <a:noFill/>
          <a:ln w="9525">
            <a:solidFill>
              <a:srgbClr val="FF0000"/>
            </a:solidFill>
            <a:prstDash val="sysDash"/>
            <a:miter lim="800000"/>
            <a:headEnd/>
            <a:tailEnd/>
          </a:ln>
        </p:spPr>
      </p:cxnSp>
      <p:pic>
        <p:nvPicPr>
          <p:cNvPr id="19" name="Picture 18"/>
          <p:cNvPicPr>
            <a:picLocks noChangeAspect="1"/>
          </p:cNvPicPr>
          <p:nvPr/>
        </p:nvPicPr>
        <p:blipFill>
          <a:blip r:embed="rId4"/>
          <a:stretch>
            <a:fillRect/>
          </a:stretch>
        </p:blipFill>
        <p:spPr>
          <a:xfrm>
            <a:off x="1595559" y="4614914"/>
            <a:ext cx="1952381" cy="828571"/>
          </a:xfrm>
          <a:prstGeom prst="rect">
            <a:avLst/>
          </a:prstGeom>
        </p:spPr>
      </p:pic>
      <p:pic>
        <p:nvPicPr>
          <p:cNvPr id="2" name="Content Placeholder 1"/>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298508" y="3583454"/>
            <a:ext cx="151625" cy="101170"/>
          </a:xfrm>
        </p:spPr>
      </p:pic>
      <p:sp>
        <p:nvSpPr>
          <p:cNvPr id="18" name="Oval 17"/>
          <p:cNvSpPr/>
          <p:nvPr/>
        </p:nvSpPr>
        <p:spPr>
          <a:xfrm>
            <a:off x="8197852" y="3603984"/>
            <a:ext cx="92545" cy="92545"/>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035927" y="3511439"/>
            <a:ext cx="92545" cy="9254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209" y="3536430"/>
            <a:ext cx="146435" cy="113826"/>
          </a:xfrm>
          <a:prstGeom prst="rect">
            <a:avLst/>
          </a:prstGeom>
        </p:spPr>
      </p:pic>
      <p:cxnSp>
        <p:nvCxnSpPr>
          <p:cNvPr id="11" name="肘形连接符 187"/>
          <p:cNvCxnSpPr/>
          <p:nvPr/>
        </p:nvCxnSpPr>
        <p:spPr>
          <a:xfrm rot="5400000">
            <a:off x="7467437" y="3678652"/>
            <a:ext cx="482601" cy="393376"/>
          </a:xfrm>
          <a:prstGeom prst="bentConnector3">
            <a:avLst>
              <a:gd name="adj1" fmla="val 50000"/>
            </a:avLst>
          </a:prstGeom>
          <a:noFill/>
          <a:ln w="9525">
            <a:solidFill>
              <a:srgbClr val="FF0000"/>
            </a:solidFill>
            <a:prstDash val="sysDash"/>
            <a:miter lim="800000"/>
            <a:headEnd/>
            <a:tailEnd/>
          </a:ln>
        </p:spPr>
      </p:cxnSp>
      <p:sp>
        <p:nvSpPr>
          <p:cNvPr id="17" name="圆角矩形 77"/>
          <p:cNvSpPr/>
          <p:nvPr/>
        </p:nvSpPr>
        <p:spPr>
          <a:xfrm>
            <a:off x="6757973" y="4116641"/>
            <a:ext cx="1508151" cy="382269"/>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defTabSz="914053">
              <a:defRPr/>
            </a:pPr>
            <a:r>
              <a:rPr lang="en-US" altLang="zh-CN" sz="1200" b="1" kern="0" dirty="0" smtClean="0">
                <a:solidFill>
                  <a:schemeClr val="accent6"/>
                </a:solidFill>
              </a:rPr>
              <a:t>Ebro Thailand</a:t>
            </a:r>
            <a:endParaRPr lang="en-US" altLang="zh-CN" sz="1200" b="1" kern="0" dirty="0">
              <a:solidFill>
                <a:schemeClr val="accent6"/>
              </a:solidFill>
            </a:endParaRPr>
          </a:p>
        </p:txBody>
      </p:sp>
    </p:spTree>
    <p:extLst>
      <p:ext uri="{BB962C8B-B14F-4D97-AF65-F5344CB8AC3E}">
        <p14:creationId xmlns:p14="http://schemas.microsoft.com/office/powerpoint/2010/main" val="279556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9"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24643"/>
            <a:ext cx="7563939" cy="781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Verdana" panose="020B0604030504040204" pitchFamily="34" charset="0"/>
                <a:ea typeface="Verdana" panose="020B0604030504040204" pitchFamily="34" charset="0"/>
              </a:rPr>
              <a:t>Executive Summary</a:t>
            </a:r>
            <a:br>
              <a:rPr lang="en-US" sz="3200" b="1" dirty="0" smtClean="0">
                <a:solidFill>
                  <a:srgbClr val="002060"/>
                </a:solidFill>
                <a:latin typeface="Verdana" panose="020B0604030504040204" pitchFamily="34" charset="0"/>
                <a:ea typeface="Verdana" panose="020B0604030504040204" pitchFamily="34" charset="0"/>
              </a:rPr>
            </a:br>
            <a:endParaRPr lang="en-US" sz="3200" b="1" dirty="0">
              <a:solidFill>
                <a:srgbClr val="002060"/>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215900" y="581025"/>
            <a:ext cx="5943600" cy="2035175"/>
          </a:xfrm>
        </p:spPr>
        <p:txBody>
          <a:bodyPr/>
          <a:lstStyle/>
          <a:p>
            <a:pPr>
              <a:buFont typeface="Wingdings" panose="05000000000000000000" pitchFamily="2" charset="2"/>
              <a:buChar char="Ø"/>
            </a:pPr>
            <a:r>
              <a:rPr lang="en-US" dirty="0" smtClean="0"/>
              <a:t>The right valve for every application</a:t>
            </a:r>
            <a:endParaRPr lang="en-US" dirty="0"/>
          </a:p>
        </p:txBody>
      </p:sp>
      <p:pic>
        <p:nvPicPr>
          <p:cNvPr id="5" name="Picture 4"/>
          <p:cNvPicPr>
            <a:picLocks noChangeAspect="1"/>
          </p:cNvPicPr>
          <p:nvPr/>
        </p:nvPicPr>
        <p:blipFill rotWithShape="1">
          <a:blip r:embed="rId3"/>
          <a:srcRect b="24118"/>
          <a:stretch/>
        </p:blipFill>
        <p:spPr>
          <a:xfrm>
            <a:off x="431800" y="1036014"/>
            <a:ext cx="5143635" cy="3236571"/>
          </a:xfrm>
          <a:prstGeom prst="rect">
            <a:avLst/>
          </a:prstGeom>
        </p:spPr>
      </p:pic>
      <p:pic>
        <p:nvPicPr>
          <p:cNvPr id="6" name="Picture 5"/>
          <p:cNvPicPr>
            <a:picLocks noChangeAspect="1"/>
          </p:cNvPicPr>
          <p:nvPr/>
        </p:nvPicPr>
        <p:blipFill rotWithShape="1">
          <a:blip r:embed="rId4"/>
          <a:srcRect t="33081" b="32242"/>
          <a:stretch/>
        </p:blipFill>
        <p:spPr>
          <a:xfrm>
            <a:off x="431800" y="4272585"/>
            <a:ext cx="5143635" cy="1112215"/>
          </a:xfrm>
          <a:prstGeom prst="rect">
            <a:avLst/>
          </a:prstGeom>
        </p:spPr>
      </p:pic>
      <p:pic>
        <p:nvPicPr>
          <p:cNvPr id="8" name="Picture 7"/>
          <p:cNvPicPr>
            <a:picLocks noChangeAspect="1"/>
          </p:cNvPicPr>
          <p:nvPr/>
        </p:nvPicPr>
        <p:blipFill>
          <a:blip r:embed="rId5"/>
          <a:stretch>
            <a:fillRect/>
          </a:stretch>
        </p:blipFill>
        <p:spPr>
          <a:xfrm>
            <a:off x="6432191" y="1082241"/>
            <a:ext cx="5314619" cy="2165784"/>
          </a:xfrm>
          <a:prstGeom prst="rect">
            <a:avLst/>
          </a:prstGeom>
        </p:spPr>
      </p:pic>
      <p:sp>
        <p:nvSpPr>
          <p:cNvPr id="12" name="Content Placeholder 2"/>
          <p:cNvSpPr txBox="1">
            <a:spLocks/>
          </p:cNvSpPr>
          <p:nvPr/>
        </p:nvSpPr>
        <p:spPr>
          <a:xfrm>
            <a:off x="6311900" y="593725"/>
            <a:ext cx="5740400" cy="203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smtClean="0"/>
              <a:t>Actuator &amp; Automation technology</a:t>
            </a:r>
            <a:endParaRPr lang="en-US" dirty="0"/>
          </a:p>
        </p:txBody>
      </p:sp>
      <p:pic>
        <p:nvPicPr>
          <p:cNvPr id="13" name="Picture 12"/>
          <p:cNvPicPr>
            <a:picLocks noChangeAspect="1"/>
          </p:cNvPicPr>
          <p:nvPr/>
        </p:nvPicPr>
        <p:blipFill rotWithShape="1">
          <a:blip r:embed="rId4"/>
          <a:srcRect t="66174"/>
          <a:stretch/>
        </p:blipFill>
        <p:spPr>
          <a:xfrm>
            <a:off x="431799" y="5283200"/>
            <a:ext cx="7466403" cy="1574800"/>
          </a:xfrm>
          <a:prstGeom prst="rect">
            <a:avLst/>
          </a:prstGeom>
        </p:spPr>
      </p:pic>
    </p:spTree>
    <p:extLst>
      <p:ext uri="{BB962C8B-B14F-4D97-AF65-F5344CB8AC3E}">
        <p14:creationId xmlns:p14="http://schemas.microsoft.com/office/powerpoint/2010/main" val="216430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
            <a:ext cx="12192000" cy="1325563"/>
          </a:xfrm>
        </p:spPr>
        <p:txBody>
          <a:bodyPr/>
          <a:lstStyle/>
          <a:p>
            <a:r>
              <a:rPr lang="en-US" b="1" dirty="0" smtClean="0">
                <a:solidFill>
                  <a:srgbClr val="002060"/>
                </a:solidFill>
                <a:latin typeface="Verdana" panose="020B0604030504040204" pitchFamily="34" charset="0"/>
                <a:ea typeface="Verdana" panose="020B0604030504040204" pitchFamily="34" charset="0"/>
              </a:rPr>
              <a:t>Positioning</a:t>
            </a:r>
            <a:endParaRPr lang="en-US" sz="2400" b="1" dirty="0">
              <a:solidFill>
                <a:srgbClr val="002060"/>
              </a:solidFill>
              <a:latin typeface="Verdana" panose="020B0604030504040204" pitchFamily="34" charset="0"/>
              <a:ea typeface="Verdana" panose="020B0604030504040204" pitchFamily="34" charset="0"/>
            </a:endParaRPr>
          </a:p>
        </p:txBody>
      </p:sp>
      <p:grpSp>
        <p:nvGrpSpPr>
          <p:cNvPr id="11" name="Group 10"/>
          <p:cNvGrpSpPr/>
          <p:nvPr/>
        </p:nvGrpSpPr>
        <p:grpSpPr>
          <a:xfrm>
            <a:off x="6199893" y="1617218"/>
            <a:ext cx="3382522" cy="2741051"/>
            <a:chOff x="4002730" y="2215960"/>
            <a:chExt cx="3127760" cy="2314226"/>
          </a:xfrm>
        </p:grpSpPr>
        <p:pic>
          <p:nvPicPr>
            <p:cNvPr id="10" name="Picture 9"/>
            <p:cNvPicPr>
              <a:picLocks noChangeAspect="1"/>
            </p:cNvPicPr>
            <p:nvPr/>
          </p:nvPicPr>
          <p:blipFill>
            <a:blip r:embed="rId2"/>
            <a:stretch>
              <a:fillRect/>
            </a:stretch>
          </p:blipFill>
          <p:spPr>
            <a:xfrm>
              <a:off x="4002730" y="2215960"/>
              <a:ext cx="3127760" cy="23142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30085" b="28915"/>
            <a:stretch/>
          </p:blipFill>
          <p:spPr>
            <a:xfrm>
              <a:off x="4002730" y="2215960"/>
              <a:ext cx="839980" cy="3443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16" name="圆角矩形 77"/>
          <p:cNvSpPr/>
          <p:nvPr/>
        </p:nvSpPr>
        <p:spPr>
          <a:xfrm>
            <a:off x="10323821" y="1970246"/>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a:t>Quality</a:t>
            </a:r>
          </a:p>
        </p:txBody>
      </p:sp>
      <p:sp>
        <p:nvSpPr>
          <p:cNvPr id="25" name="圆角矩形 77"/>
          <p:cNvSpPr/>
          <p:nvPr/>
        </p:nvSpPr>
        <p:spPr>
          <a:xfrm>
            <a:off x="10318454" y="2846317"/>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smtClean="0"/>
              <a:t>Cost</a:t>
            </a:r>
            <a:endParaRPr lang="en-US" sz="2800" dirty="0"/>
          </a:p>
        </p:txBody>
      </p:sp>
      <p:sp>
        <p:nvSpPr>
          <p:cNvPr id="28" name="圆角矩形 77"/>
          <p:cNvSpPr/>
          <p:nvPr/>
        </p:nvSpPr>
        <p:spPr>
          <a:xfrm>
            <a:off x="10318454" y="3760324"/>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a:t>Reduce </a:t>
            </a:r>
            <a:r>
              <a:rPr lang="en-US" sz="2800" dirty="0" smtClean="0"/>
              <a:t>NPT</a:t>
            </a:r>
            <a:endParaRPr lang="en-US" sz="2800" dirty="0"/>
          </a:p>
        </p:txBody>
      </p:sp>
      <p:sp>
        <p:nvSpPr>
          <p:cNvPr id="29" name="圆角矩形 77"/>
          <p:cNvSpPr/>
          <p:nvPr/>
        </p:nvSpPr>
        <p:spPr>
          <a:xfrm>
            <a:off x="3698973" y="1249618"/>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a:t>Safety</a:t>
            </a:r>
          </a:p>
        </p:txBody>
      </p:sp>
      <p:sp>
        <p:nvSpPr>
          <p:cNvPr id="30" name="圆角矩形 77"/>
          <p:cNvSpPr/>
          <p:nvPr/>
        </p:nvSpPr>
        <p:spPr>
          <a:xfrm>
            <a:off x="3698973" y="2253191"/>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a:t>Solution</a:t>
            </a:r>
          </a:p>
        </p:txBody>
      </p:sp>
      <p:sp>
        <p:nvSpPr>
          <p:cNvPr id="31" name="圆角矩形 77"/>
          <p:cNvSpPr/>
          <p:nvPr/>
        </p:nvSpPr>
        <p:spPr>
          <a:xfrm>
            <a:off x="3725768" y="3272337"/>
            <a:ext cx="1759514" cy="597945"/>
          </a:xfrm>
          <a:prstGeom prst="roundRect">
            <a:avLst>
              <a:gd name="adj" fmla="val 50000"/>
            </a:avLst>
          </a:prstGeom>
          <a:solidFill>
            <a:schemeClr val="bg1"/>
          </a:solidFill>
          <a:ln w="9525">
            <a:solidFill>
              <a:schemeClr val="accent1"/>
            </a:solidFill>
            <a:prstDash val="sysDash"/>
            <a:miter lim="800000"/>
            <a:headEnd/>
            <a:tailEnd/>
          </a:ln>
        </p:spPr>
        <p:txBody>
          <a:bodyPr wrap="none" anchor="ctr"/>
          <a:lstStyle/>
          <a:p>
            <a:pPr algn="ctr"/>
            <a:r>
              <a:rPr lang="en-US" sz="2800" dirty="0"/>
              <a:t>Reliable</a:t>
            </a:r>
          </a:p>
        </p:txBody>
      </p:sp>
      <p:cxnSp>
        <p:nvCxnSpPr>
          <p:cNvPr id="12" name="肘形连接符 205"/>
          <p:cNvCxnSpPr>
            <a:stCxn id="16" idx="1"/>
          </p:cNvCxnSpPr>
          <p:nvPr/>
        </p:nvCxnSpPr>
        <p:spPr>
          <a:xfrm rot="10800000" flipV="1">
            <a:off x="9680219" y="2269218"/>
            <a:ext cx="643602" cy="307517"/>
          </a:xfrm>
          <a:prstGeom prst="bentConnector3">
            <a:avLst>
              <a:gd name="adj1" fmla="val 50000"/>
            </a:avLst>
          </a:prstGeom>
          <a:noFill/>
          <a:ln w="9525">
            <a:solidFill>
              <a:schemeClr val="accent6"/>
            </a:solidFill>
            <a:prstDash val="sysDash"/>
            <a:miter lim="800000"/>
            <a:headEnd/>
            <a:tailEnd/>
          </a:ln>
        </p:spPr>
      </p:cxnSp>
      <p:cxnSp>
        <p:nvCxnSpPr>
          <p:cNvPr id="15" name="肘形连接符 205"/>
          <p:cNvCxnSpPr/>
          <p:nvPr/>
        </p:nvCxnSpPr>
        <p:spPr>
          <a:xfrm rot="10800000" flipV="1">
            <a:off x="9674852" y="3145289"/>
            <a:ext cx="643602" cy="307517"/>
          </a:xfrm>
          <a:prstGeom prst="bentConnector3">
            <a:avLst>
              <a:gd name="adj1" fmla="val 50000"/>
            </a:avLst>
          </a:prstGeom>
          <a:noFill/>
          <a:ln w="9525">
            <a:solidFill>
              <a:schemeClr val="accent6"/>
            </a:solidFill>
            <a:prstDash val="sysDash"/>
            <a:miter lim="800000"/>
            <a:headEnd/>
            <a:tailEnd/>
          </a:ln>
        </p:spPr>
      </p:cxnSp>
      <p:cxnSp>
        <p:nvCxnSpPr>
          <p:cNvPr id="17" name="肘形连接符 205"/>
          <p:cNvCxnSpPr/>
          <p:nvPr/>
        </p:nvCxnSpPr>
        <p:spPr>
          <a:xfrm rot="10800000" flipV="1">
            <a:off x="9674852" y="4050752"/>
            <a:ext cx="643602" cy="307517"/>
          </a:xfrm>
          <a:prstGeom prst="bentConnector3">
            <a:avLst>
              <a:gd name="adj1" fmla="val 50000"/>
            </a:avLst>
          </a:prstGeom>
          <a:noFill/>
          <a:ln w="9525">
            <a:solidFill>
              <a:schemeClr val="accent6"/>
            </a:solidFill>
            <a:prstDash val="sysDash"/>
            <a:miter lim="800000"/>
            <a:headEnd/>
            <a:tailEnd/>
          </a:ln>
        </p:spPr>
      </p:cxnSp>
      <p:cxnSp>
        <p:nvCxnSpPr>
          <p:cNvPr id="18" name="肘形连接符 205"/>
          <p:cNvCxnSpPr>
            <a:endCxn id="29" idx="3"/>
          </p:cNvCxnSpPr>
          <p:nvPr/>
        </p:nvCxnSpPr>
        <p:spPr>
          <a:xfrm rot="10800000">
            <a:off x="5458487" y="1548591"/>
            <a:ext cx="670398" cy="405626"/>
          </a:xfrm>
          <a:prstGeom prst="bentConnector3">
            <a:avLst>
              <a:gd name="adj1" fmla="val 50000"/>
            </a:avLst>
          </a:prstGeom>
          <a:noFill/>
          <a:ln w="9525">
            <a:solidFill>
              <a:schemeClr val="accent6"/>
            </a:solidFill>
            <a:prstDash val="sysDash"/>
            <a:miter lim="800000"/>
            <a:headEnd/>
            <a:tailEnd/>
          </a:ln>
        </p:spPr>
      </p:cxnSp>
      <p:cxnSp>
        <p:nvCxnSpPr>
          <p:cNvPr id="19" name="肘形连接符 205"/>
          <p:cNvCxnSpPr>
            <a:endCxn id="30" idx="3"/>
          </p:cNvCxnSpPr>
          <p:nvPr/>
        </p:nvCxnSpPr>
        <p:spPr>
          <a:xfrm rot="10800000">
            <a:off x="5458487" y="2552165"/>
            <a:ext cx="670398" cy="200283"/>
          </a:xfrm>
          <a:prstGeom prst="bentConnector3">
            <a:avLst>
              <a:gd name="adj1" fmla="val 50000"/>
            </a:avLst>
          </a:prstGeom>
          <a:noFill/>
          <a:ln w="9525">
            <a:solidFill>
              <a:schemeClr val="accent6"/>
            </a:solidFill>
            <a:prstDash val="sysDash"/>
            <a:miter lim="800000"/>
            <a:headEnd/>
            <a:tailEnd/>
          </a:ln>
        </p:spPr>
      </p:cxnSp>
      <p:cxnSp>
        <p:nvCxnSpPr>
          <p:cNvPr id="20" name="肘形连接符 205"/>
          <p:cNvCxnSpPr>
            <a:endCxn id="31" idx="3"/>
          </p:cNvCxnSpPr>
          <p:nvPr/>
        </p:nvCxnSpPr>
        <p:spPr>
          <a:xfrm rot="10800000">
            <a:off x="5485283" y="3571311"/>
            <a:ext cx="643603" cy="171925"/>
          </a:xfrm>
          <a:prstGeom prst="bentConnector3">
            <a:avLst>
              <a:gd name="adj1" fmla="val 50000"/>
            </a:avLst>
          </a:prstGeom>
          <a:noFill/>
          <a:ln w="9525">
            <a:solidFill>
              <a:schemeClr val="accent6"/>
            </a:solidFill>
            <a:prstDash val="sysDash"/>
            <a:miter lim="800000"/>
            <a:headEnd/>
            <a:tailEnd/>
          </a:ln>
        </p:spPr>
      </p:cxnSp>
      <p:sp>
        <p:nvSpPr>
          <p:cNvPr id="23" name="Content Placeholder 2"/>
          <p:cNvSpPr txBox="1">
            <a:spLocks/>
          </p:cNvSpPr>
          <p:nvPr/>
        </p:nvSpPr>
        <p:spPr>
          <a:xfrm>
            <a:off x="214561" y="1228075"/>
            <a:ext cx="2909446" cy="485839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smtClean="0"/>
          </a:p>
          <a:p>
            <a:r>
              <a:rPr lang="en-US" dirty="0" smtClean="0"/>
              <a:t>One of the leading valve &amp; actuator </a:t>
            </a:r>
            <a:r>
              <a:rPr lang="en-US" dirty="0">
                <a:solidFill>
                  <a:schemeClr val="accent1">
                    <a:lumMod val="75000"/>
                  </a:schemeClr>
                </a:solidFill>
              </a:rPr>
              <a:t>making know-how </a:t>
            </a:r>
            <a:r>
              <a:rPr lang="en-US" dirty="0" smtClean="0"/>
              <a:t>company</a:t>
            </a:r>
          </a:p>
          <a:p>
            <a:r>
              <a:rPr lang="en-US" dirty="0">
                <a:solidFill>
                  <a:schemeClr val="accent1">
                    <a:lumMod val="75000"/>
                  </a:schemeClr>
                </a:solidFill>
              </a:rPr>
              <a:t>Highest quality </a:t>
            </a:r>
            <a:r>
              <a:rPr lang="en-US" dirty="0"/>
              <a:t>resilient seated butterfly valves in the market today, </a:t>
            </a:r>
            <a:r>
              <a:rPr lang="en-US" dirty="0" smtClean="0"/>
              <a:t>Ebro </a:t>
            </a:r>
            <a:r>
              <a:rPr lang="en-US" dirty="0" err="1" smtClean="0"/>
              <a:t>Armaturen</a:t>
            </a:r>
            <a:r>
              <a:rPr lang="en-US" dirty="0" smtClean="0"/>
              <a:t>.</a:t>
            </a:r>
          </a:p>
          <a:p>
            <a:r>
              <a:rPr lang="en-US" dirty="0"/>
              <a:t>Ebro </a:t>
            </a:r>
            <a:r>
              <a:rPr lang="en-US" dirty="0" err="1" smtClean="0"/>
              <a:t>Armaturen</a:t>
            </a:r>
            <a:r>
              <a:rPr lang="en-US" dirty="0" smtClean="0"/>
              <a:t> has been holding over years a </a:t>
            </a:r>
            <a:r>
              <a:rPr lang="en-US" dirty="0">
                <a:solidFill>
                  <a:schemeClr val="accent1">
                    <a:lumMod val="75000"/>
                  </a:schemeClr>
                </a:solidFill>
              </a:rPr>
              <a:t>leading position </a:t>
            </a:r>
            <a:r>
              <a:rPr lang="en-US" dirty="0" smtClean="0"/>
              <a:t>versus its peers with regards to </a:t>
            </a:r>
            <a:r>
              <a:rPr lang="en-US" dirty="0" smtClean="0">
                <a:solidFill>
                  <a:schemeClr val="accent1">
                    <a:lumMod val="75000"/>
                  </a:schemeClr>
                </a:solidFill>
              </a:rPr>
              <a:t>quality</a:t>
            </a:r>
            <a:r>
              <a:rPr lang="en-US" dirty="0" smtClean="0"/>
              <a:t>, </a:t>
            </a:r>
            <a:r>
              <a:rPr lang="en-US" dirty="0" smtClean="0">
                <a:solidFill>
                  <a:schemeClr val="accent1">
                    <a:lumMod val="75000"/>
                  </a:schemeClr>
                </a:solidFill>
              </a:rPr>
              <a:t>technology </a:t>
            </a:r>
            <a:r>
              <a:rPr lang="en-US" dirty="0" smtClean="0"/>
              <a:t>and </a:t>
            </a:r>
            <a:r>
              <a:rPr lang="en-US" dirty="0">
                <a:solidFill>
                  <a:schemeClr val="accent1">
                    <a:lumMod val="75000"/>
                  </a:schemeClr>
                </a:solidFill>
              </a:rPr>
              <a:t>financial performance</a:t>
            </a:r>
          </a:p>
          <a:p>
            <a:endParaRPr lang="en-US" dirty="0"/>
          </a:p>
        </p:txBody>
      </p:sp>
    </p:spTree>
    <p:extLst>
      <p:ext uri="{BB962C8B-B14F-4D97-AF65-F5344CB8AC3E}">
        <p14:creationId xmlns:p14="http://schemas.microsoft.com/office/powerpoint/2010/main" val="945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8" grpId="0" animBg="1"/>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32488"/>
            <a:ext cx="7563939" cy="781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2060"/>
                </a:solidFill>
                <a:latin typeface="Verdana" panose="020B0604030504040204" pitchFamily="34" charset="0"/>
                <a:ea typeface="Verdana" panose="020B0604030504040204" pitchFamily="34" charset="0"/>
              </a:rPr>
              <a:t>Market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74" y="788489"/>
            <a:ext cx="2152650" cy="1606208"/>
          </a:xfrm>
          <a:prstGeom prst="rect">
            <a:avLst/>
          </a:prstGeom>
          <a:ln>
            <a:noFill/>
          </a:ln>
          <a:effectLst>
            <a:softEdge rad="11250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4825" y="749896"/>
            <a:ext cx="2497175" cy="1665597"/>
          </a:xfrm>
          <a:prstGeom prst="rect">
            <a:avLst/>
          </a:prstGeom>
          <a:ln>
            <a:noFill/>
          </a:ln>
          <a:effectLst>
            <a:softEdge rad="112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417" y="944280"/>
            <a:ext cx="2486866" cy="1392645"/>
          </a:xfrm>
          <a:prstGeom prst="rect">
            <a:avLst/>
          </a:prstGeom>
          <a:ln>
            <a:noFill/>
          </a:ln>
          <a:effectLst>
            <a:softEdge rad="112500"/>
          </a:effectLst>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6069" y="868833"/>
            <a:ext cx="2006600" cy="1504950"/>
          </a:xfrm>
          <a:prstGeom prst="rect">
            <a:avLst/>
          </a:prstGeom>
          <a:ln>
            <a:noFill/>
          </a:ln>
          <a:effectLst>
            <a:softEdge rad="112500"/>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3417" y="3959308"/>
            <a:ext cx="2676442" cy="1406082"/>
          </a:xfrm>
          <a:prstGeom prst="rect">
            <a:avLst/>
          </a:prstGeom>
          <a:ln>
            <a:noFill/>
          </a:ln>
          <a:effectLst>
            <a:softEdge rad="112500"/>
          </a:effectLst>
        </p:spPr>
      </p:pic>
      <p:sp>
        <p:nvSpPr>
          <p:cNvPr id="18" name="Content Placeholder 7"/>
          <p:cNvSpPr txBox="1">
            <a:spLocks/>
          </p:cNvSpPr>
          <p:nvPr/>
        </p:nvSpPr>
        <p:spPr>
          <a:xfrm>
            <a:off x="154145" y="2359297"/>
            <a:ext cx="3057525" cy="879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400" dirty="0" smtClean="0"/>
              <a:t>Energy </a:t>
            </a:r>
          </a:p>
          <a:p>
            <a:pPr marL="0" indent="0" algn="ctr">
              <a:buClr>
                <a:srgbClr val="002060"/>
              </a:buClr>
              <a:buSzPct val="88000"/>
              <a:buNone/>
            </a:pPr>
            <a:r>
              <a:rPr lang="en-US" sz="1800" dirty="0" smtClean="0"/>
              <a:t>Heating &amp; Cooling, Biogas, Thermal power, geothermal, nuclear</a:t>
            </a:r>
            <a:endParaRPr lang="en-US" sz="1800" dirty="0"/>
          </a:p>
        </p:txBody>
      </p:sp>
      <p:sp>
        <p:nvSpPr>
          <p:cNvPr id="19" name="Content Placeholder 7"/>
          <p:cNvSpPr txBox="1">
            <a:spLocks/>
          </p:cNvSpPr>
          <p:nvPr/>
        </p:nvSpPr>
        <p:spPr>
          <a:xfrm>
            <a:off x="9080346" y="5450448"/>
            <a:ext cx="3545931" cy="879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400" dirty="0" smtClean="0"/>
              <a:t>E&amp;C</a:t>
            </a:r>
            <a:endParaRPr lang="en-US" sz="2400" dirty="0"/>
          </a:p>
        </p:txBody>
      </p:sp>
      <p:sp>
        <p:nvSpPr>
          <p:cNvPr id="20" name="Content Placeholder 7"/>
          <p:cNvSpPr txBox="1">
            <a:spLocks/>
          </p:cNvSpPr>
          <p:nvPr/>
        </p:nvSpPr>
        <p:spPr>
          <a:xfrm>
            <a:off x="-8167" y="5334000"/>
            <a:ext cx="3667355" cy="172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400" dirty="0" smtClean="0"/>
              <a:t>Steel &amp; Cement</a:t>
            </a:r>
          </a:p>
          <a:p>
            <a:pPr marL="0" indent="0" algn="ctr">
              <a:buClr>
                <a:srgbClr val="002060"/>
              </a:buClr>
              <a:buSzPct val="88000"/>
              <a:buNone/>
            </a:pPr>
            <a:r>
              <a:rPr lang="en-US" sz="1800" dirty="0" smtClean="0"/>
              <a:t>(bulk solids, blasting plant, Silos &amp; Container , Material handling, steel industry, Solids-containing media, dust removal)</a:t>
            </a:r>
            <a:endParaRPr lang="en-US" sz="1800" dirty="0"/>
          </a:p>
        </p:txBody>
      </p:sp>
      <p:sp>
        <p:nvSpPr>
          <p:cNvPr id="21" name="Content Placeholder 7"/>
          <p:cNvSpPr txBox="1">
            <a:spLocks/>
          </p:cNvSpPr>
          <p:nvPr/>
        </p:nvSpPr>
        <p:spPr>
          <a:xfrm>
            <a:off x="3140358" y="5328960"/>
            <a:ext cx="3545931" cy="879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400" dirty="0"/>
              <a:t>Pulp &amp; </a:t>
            </a:r>
            <a:r>
              <a:rPr lang="en-US" sz="2400" dirty="0" smtClean="0"/>
              <a:t>Paper</a:t>
            </a:r>
          </a:p>
          <a:p>
            <a:pPr marL="0" indent="0" algn="ctr">
              <a:buClr>
                <a:srgbClr val="002060"/>
              </a:buClr>
              <a:buSzPct val="88000"/>
              <a:buNone/>
            </a:pPr>
            <a:r>
              <a:rPr lang="en-US" sz="1800" dirty="0" smtClean="0"/>
              <a:t>(Paper , cardboard factory)</a:t>
            </a:r>
            <a:endParaRPr lang="en-US" sz="1800" dirty="0"/>
          </a:p>
        </p:txBody>
      </p:sp>
      <p:sp>
        <p:nvSpPr>
          <p:cNvPr id="22" name="Content Placeholder 7"/>
          <p:cNvSpPr txBox="1">
            <a:spLocks/>
          </p:cNvSpPr>
          <p:nvPr/>
        </p:nvSpPr>
        <p:spPr>
          <a:xfrm>
            <a:off x="6037165" y="2438442"/>
            <a:ext cx="3545931" cy="8794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600" dirty="0" smtClean="0"/>
              <a:t>Ship Building</a:t>
            </a:r>
          </a:p>
          <a:p>
            <a:pPr marL="0" indent="0" algn="ctr">
              <a:buClr>
                <a:srgbClr val="002060"/>
              </a:buClr>
              <a:buSzPct val="88000"/>
              <a:buNone/>
            </a:pPr>
            <a:r>
              <a:rPr lang="en-US" sz="1800" dirty="0" smtClean="0"/>
              <a:t>Transport/ Contain of Hazardous Goods, Silo, Shipbuilding</a:t>
            </a:r>
            <a:endParaRPr lang="en-US" sz="1800" dirty="0"/>
          </a:p>
        </p:txBody>
      </p:sp>
      <p:sp>
        <p:nvSpPr>
          <p:cNvPr id="23" name="Content Placeholder 7"/>
          <p:cNvSpPr txBox="1">
            <a:spLocks/>
          </p:cNvSpPr>
          <p:nvPr/>
        </p:nvSpPr>
        <p:spPr>
          <a:xfrm>
            <a:off x="2903884" y="2422182"/>
            <a:ext cx="3545931" cy="11122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600" dirty="0" smtClean="0"/>
              <a:t>Chemical </a:t>
            </a:r>
          </a:p>
          <a:p>
            <a:pPr marL="0" indent="0" algn="ctr">
              <a:buClr>
                <a:srgbClr val="002060"/>
              </a:buClr>
              <a:buSzPct val="88000"/>
              <a:buNone/>
            </a:pPr>
            <a:r>
              <a:rPr lang="en-US" sz="1800" dirty="0" smtClean="0"/>
              <a:t>Petrochemical, highly corrosive, paint production , chlorine, chemical industry, O&amp;G, Pharmaceuticals .</a:t>
            </a:r>
            <a:r>
              <a:rPr lang="en-US" sz="1800" dirty="0" err="1" smtClean="0"/>
              <a:t>etc</a:t>
            </a:r>
            <a:endParaRPr lang="en-US" sz="2400" dirty="0"/>
          </a:p>
        </p:txBody>
      </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9463" y="3893037"/>
            <a:ext cx="2441953" cy="1627969"/>
          </a:xfrm>
          <a:prstGeom prst="rect">
            <a:avLst/>
          </a:prstGeom>
          <a:ln>
            <a:noFill/>
          </a:ln>
          <a:effectLst>
            <a:softEdge rad="112500"/>
          </a:effectLst>
        </p:spPr>
      </p:pic>
      <p:sp>
        <p:nvSpPr>
          <p:cNvPr id="28" name="Content Placeholder 7"/>
          <p:cNvSpPr txBox="1">
            <a:spLocks/>
          </p:cNvSpPr>
          <p:nvPr/>
        </p:nvSpPr>
        <p:spPr>
          <a:xfrm>
            <a:off x="6167459" y="5494279"/>
            <a:ext cx="3950547" cy="119981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6000" dirty="0" smtClean="0"/>
              <a:t>FMCG</a:t>
            </a:r>
          </a:p>
          <a:p>
            <a:pPr marL="0" indent="0" algn="ctr">
              <a:buClr>
                <a:srgbClr val="002060"/>
              </a:buClr>
              <a:buSzPct val="88000"/>
              <a:buNone/>
            </a:pPr>
            <a:r>
              <a:rPr lang="en-US" sz="4500" dirty="0" smtClean="0"/>
              <a:t>(F&amp;B, Sugar, Agricultural, Grain, Breweries, </a:t>
            </a:r>
          </a:p>
          <a:p>
            <a:pPr marL="0" indent="0" algn="ctr">
              <a:buClr>
                <a:srgbClr val="002060"/>
              </a:buClr>
              <a:buSzPct val="88000"/>
              <a:buNone/>
            </a:pPr>
            <a:r>
              <a:rPr lang="en-US" sz="4500" dirty="0" smtClean="0"/>
              <a:t>Filling System) </a:t>
            </a:r>
            <a:endParaRPr lang="en-US" sz="4500" dirty="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9369" y="-8123"/>
            <a:ext cx="1637511" cy="1477923"/>
          </a:xfrm>
          <a:prstGeom prst="rect">
            <a:avLst/>
          </a:prstGeom>
          <a:ln>
            <a:noFill/>
          </a:ln>
          <a:effectLst>
            <a:softEdge rad="112500"/>
          </a:effectLst>
        </p:spPr>
      </p:pic>
      <p:sp>
        <p:nvSpPr>
          <p:cNvPr id="29" name="Content Placeholder 7"/>
          <p:cNvSpPr txBox="1">
            <a:spLocks/>
          </p:cNvSpPr>
          <p:nvPr/>
        </p:nvSpPr>
        <p:spPr>
          <a:xfrm>
            <a:off x="9170446" y="2394611"/>
            <a:ext cx="3545931" cy="879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2400" dirty="0" smtClean="0"/>
              <a:t>Water/Wastewater</a:t>
            </a:r>
            <a:endParaRPr lang="en-US" sz="2400" dirty="0"/>
          </a:p>
        </p:txBody>
      </p:sp>
      <p:sp>
        <p:nvSpPr>
          <p:cNvPr id="24" name="Content Placeholder 7"/>
          <p:cNvSpPr txBox="1">
            <a:spLocks/>
          </p:cNvSpPr>
          <p:nvPr/>
        </p:nvSpPr>
        <p:spPr>
          <a:xfrm>
            <a:off x="9381416" y="2917878"/>
            <a:ext cx="2810584" cy="100008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r>
              <a:rPr lang="en-US" sz="1800" dirty="0" smtClean="0"/>
              <a:t>Industrial waste water, Municipal Wastewater, Offshore, Pharmaceutical Grade water, Hot &amp; Steam System, Desalination of sea water</a:t>
            </a:r>
            <a:endParaRPr lang="en-US" sz="1800" dirty="0"/>
          </a:p>
        </p:txBody>
      </p:sp>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6648" y="3893037"/>
            <a:ext cx="2277724" cy="1358321"/>
          </a:xfrm>
          <a:prstGeom prst="rect">
            <a:avLst/>
          </a:prstGeom>
          <a:ln>
            <a:noFill/>
          </a:ln>
          <a:effectLst>
            <a:softEdge rad="112500"/>
          </a:effectLst>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94825" y="4161864"/>
            <a:ext cx="2226838" cy="1288584"/>
          </a:xfrm>
          <a:prstGeom prst="rect">
            <a:avLst/>
          </a:prstGeom>
          <a:ln>
            <a:noFill/>
          </a:ln>
          <a:effectLst>
            <a:softEdge rad="112500"/>
          </a:effectLst>
        </p:spPr>
      </p:pic>
    </p:spTree>
    <p:extLst>
      <p:ext uri="{BB962C8B-B14F-4D97-AF65-F5344CB8AC3E}">
        <p14:creationId xmlns:p14="http://schemas.microsoft.com/office/powerpoint/2010/main" val="31144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8" grpId="0"/>
      <p:bldP spid="29"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7"/>
          <p:cNvSpPr txBox="1">
            <a:spLocks/>
          </p:cNvSpPr>
          <p:nvPr/>
        </p:nvSpPr>
        <p:spPr>
          <a:xfrm>
            <a:off x="4532272" y="6338327"/>
            <a:ext cx="3545931" cy="879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endParaRPr lang="en-US" sz="1800" dirty="0"/>
          </a:p>
        </p:txBody>
      </p:sp>
      <p:sp>
        <p:nvSpPr>
          <p:cNvPr id="44" name="Content Placeholder 7"/>
          <p:cNvSpPr txBox="1">
            <a:spLocks/>
          </p:cNvSpPr>
          <p:nvPr/>
        </p:nvSpPr>
        <p:spPr>
          <a:xfrm>
            <a:off x="2308411" y="5887593"/>
            <a:ext cx="3545931" cy="879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002060"/>
              </a:buClr>
              <a:buSzPct val="88000"/>
              <a:buNone/>
            </a:pPr>
            <a:endParaRPr lang="en-US" sz="1800" dirty="0" smtClean="0"/>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855" y="493486"/>
            <a:ext cx="10026652" cy="627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39988" y="-17753"/>
            <a:ext cx="7563939" cy="781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Verdana" panose="020B0604030504040204" pitchFamily="34" charset="0"/>
                <a:ea typeface="Verdana" panose="020B0604030504040204" pitchFamily="34" charset="0"/>
              </a:rPr>
              <a:t>Market Share</a:t>
            </a:r>
            <a:endParaRPr lang="en-US" sz="3200" b="1" dirty="0">
              <a:solidFill>
                <a:srgbClr val="00206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5187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42"/>
            <a:ext cx="10515600" cy="1325563"/>
          </a:xfrm>
        </p:spPr>
        <p:txBody>
          <a:bodyPr/>
          <a:lstStyle/>
          <a:p>
            <a:r>
              <a:rPr lang="en-US" b="1" dirty="0">
                <a:solidFill>
                  <a:srgbClr val="002060"/>
                </a:solidFill>
                <a:latin typeface="Verdana" panose="020B0604030504040204" pitchFamily="34" charset="0"/>
                <a:ea typeface="Verdana" panose="020B0604030504040204" pitchFamily="34" charset="0"/>
              </a:rPr>
              <a:t>Competitive Matrix</a:t>
            </a:r>
            <a:endParaRPr lang="en-US" sz="2400" b="1" dirty="0">
              <a:solidFill>
                <a:srgbClr val="002060"/>
              </a:solidFill>
              <a:latin typeface="Verdana" panose="020B0604030504040204" pitchFamily="34" charset="0"/>
              <a:ea typeface="Verdana" panose="020B0604030504040204" pitchFamily="34" charset="0"/>
            </a:endParaRPr>
          </a:p>
        </p:txBody>
      </p:sp>
      <p:sp>
        <p:nvSpPr>
          <p:cNvPr id="8" name="Content Placeholder 7"/>
          <p:cNvSpPr>
            <a:spLocks noGrp="1"/>
          </p:cNvSpPr>
          <p:nvPr>
            <p:ph idx="1"/>
          </p:nvPr>
        </p:nvSpPr>
        <p:spPr>
          <a:xfrm>
            <a:off x="0" y="1180166"/>
            <a:ext cx="10515600" cy="4351338"/>
          </a:xfrm>
        </p:spPr>
        <p:txBody>
          <a:bodyPr/>
          <a:lstStyle/>
          <a:p>
            <a:r>
              <a:rPr lang="en-US" dirty="0" smtClean="0"/>
              <a:t>Avoid strong one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886" y="1109105"/>
            <a:ext cx="5365488" cy="559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788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11511</TotalTime>
  <Words>3414</Words>
  <Application>Microsoft Office PowerPoint</Application>
  <PresentationFormat>Custom</PresentationFormat>
  <Paragraphs>440</Paragraphs>
  <Slides>31</Slides>
  <Notes>13</Notes>
  <HiddenSlides>1</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1_Office Theme</vt:lpstr>
      <vt:lpstr>Vietnam  Marketing &amp; Sales Planning</vt:lpstr>
      <vt:lpstr>Agenda</vt:lpstr>
      <vt:lpstr>PowerPoint Presentation</vt:lpstr>
      <vt:lpstr>PowerPoint Presentation</vt:lpstr>
      <vt:lpstr>PowerPoint Presentation</vt:lpstr>
      <vt:lpstr>Positioning</vt:lpstr>
      <vt:lpstr>PowerPoint Presentation</vt:lpstr>
      <vt:lpstr>PowerPoint Presentation</vt:lpstr>
      <vt:lpstr>Competitive Matrix</vt:lpstr>
      <vt:lpstr>Buy Factor</vt:lpstr>
      <vt:lpstr>Strategy  To be number one </vt:lpstr>
      <vt:lpstr>Strategy   </vt:lpstr>
      <vt:lpstr>PowerPoint Presentation</vt:lpstr>
      <vt:lpstr>Tactical</vt:lpstr>
      <vt:lpstr>Tactical</vt:lpstr>
      <vt:lpstr>Tactical</vt:lpstr>
      <vt:lpstr>Tactical</vt:lpstr>
      <vt:lpstr>Tactical</vt:lpstr>
      <vt:lpstr>Logistic / Lead time </vt:lpstr>
      <vt:lpstr>Team</vt:lpstr>
      <vt:lpstr>Team</vt:lpstr>
      <vt:lpstr>Financial Statement Jan-Jun_2019</vt:lpstr>
      <vt:lpstr>PowerPoint Presentation</vt:lpstr>
      <vt:lpstr>PowerPoint Presentation</vt:lpstr>
      <vt:lpstr>Objective</vt:lpstr>
      <vt:lpstr>Objective</vt:lpstr>
      <vt:lpstr>Objective</vt:lpstr>
      <vt:lpstr>Implementation</vt:lpstr>
      <vt:lpstr>Risk</vt:lpstr>
      <vt:lpstr>PowerPoint Presentation</vt:lpstr>
      <vt:lpstr>Team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VIETNAM  SALES &amp; MARKETING PLAN</dc:title>
  <dc:creator>VU NGOC LOI</dc:creator>
  <cp:lastModifiedBy>Loi.Vu</cp:lastModifiedBy>
  <cp:revision>553</cp:revision>
  <dcterms:created xsi:type="dcterms:W3CDTF">2019-03-13T07:57:30Z</dcterms:created>
  <dcterms:modified xsi:type="dcterms:W3CDTF">2019-06-27T11:14:34Z</dcterms:modified>
</cp:coreProperties>
</file>